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7354" autoAdjust="0"/>
  </p:normalViewPr>
  <p:slideViewPr>
    <p:cSldViewPr snapToGrid="0">
      <p:cViewPr varScale="1">
        <p:scale>
          <a:sx n="74" d="100"/>
          <a:sy n="74" d="100"/>
        </p:scale>
        <p:origin x="19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3B639-A960-4A2C-A877-9107593AFDF3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5DCE8-2233-4B94-8833-EEB955637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00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85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70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59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49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80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E5DCE8-2233-4B94-8833-EEB955637B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1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8C0B-898F-7281-E770-9D2EAC7AAE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err="1"/>
              <a:t>Statistika</a:t>
            </a:r>
            <a:r>
              <a:rPr lang="en-US" dirty="0"/>
              <a:t> </a:t>
            </a:r>
            <a:r>
              <a:rPr lang="en-US" dirty="0" err="1"/>
              <a:t>kodutöö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A0141-55AD-8B6D-9904-23ECB08015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Rainis Kadak</a:t>
            </a:r>
          </a:p>
          <a:p>
            <a:pPr algn="l"/>
            <a:r>
              <a:rPr lang="en-US" dirty="0"/>
              <a:t>PKKAm-1K</a:t>
            </a:r>
          </a:p>
        </p:txBody>
      </p:sp>
    </p:spTree>
    <p:extLst>
      <p:ext uri="{BB962C8B-B14F-4D97-AF65-F5344CB8AC3E}">
        <p14:creationId xmlns:p14="http://schemas.microsoft.com/office/powerpoint/2010/main" val="2624096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B84AF-6AA3-DD67-D9F9-4F0FE524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3769"/>
            <a:ext cx="8596668" cy="1320800"/>
          </a:xfrm>
        </p:spPr>
        <p:txBody>
          <a:bodyPr/>
          <a:lstStyle/>
          <a:p>
            <a:r>
              <a:rPr lang="en-US" dirty="0"/>
              <a:t>R </a:t>
            </a:r>
            <a:r>
              <a:rPr lang="en-US" dirty="0" err="1"/>
              <a:t>käsud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7639B-6D37-763A-0184-ED474C658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2160589"/>
            <a:ext cx="5778884" cy="3880773"/>
          </a:xfrm>
        </p:spPr>
        <p:txBody>
          <a:bodyPr/>
          <a:lstStyle/>
          <a:p>
            <a:r>
              <a:rPr lang="en-US" dirty="0"/>
              <a:t>library(lme4)</a:t>
            </a:r>
          </a:p>
          <a:p>
            <a:endParaRPr lang="en-US" dirty="0"/>
          </a:p>
          <a:p>
            <a:r>
              <a:rPr lang="en-US" dirty="0"/>
              <a:t>model &lt;- </a:t>
            </a:r>
            <a:r>
              <a:rPr lang="en-US" dirty="0" err="1"/>
              <a:t>lmer</a:t>
            </a:r>
            <a:r>
              <a:rPr lang="en-US" dirty="0"/>
              <a:t>(</a:t>
            </a:r>
            <a:r>
              <a:rPr lang="en-US" dirty="0" err="1"/>
              <a:t>sleep_amount</a:t>
            </a:r>
            <a:r>
              <a:rPr lang="en-US" dirty="0"/>
              <a:t> ~ treatment * night + sex + date + (1 | session/</a:t>
            </a:r>
            <a:r>
              <a:rPr lang="en-US" dirty="0" err="1"/>
              <a:t>bird_ID</a:t>
            </a:r>
            <a:r>
              <a:rPr lang="en-US" dirty="0"/>
              <a:t>), data = data)</a:t>
            </a:r>
          </a:p>
          <a:p>
            <a:endParaRPr lang="en-US" dirty="0"/>
          </a:p>
          <a:p>
            <a:r>
              <a:rPr lang="en-US" dirty="0"/>
              <a:t>summary(model)</a:t>
            </a:r>
          </a:p>
        </p:txBody>
      </p:sp>
    </p:spTree>
    <p:extLst>
      <p:ext uri="{BB962C8B-B14F-4D97-AF65-F5344CB8AC3E}">
        <p14:creationId xmlns:p14="http://schemas.microsoft.com/office/powerpoint/2010/main" val="3409011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90168-BE17-DB87-8400-A2C169FC6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0014" y="2947737"/>
            <a:ext cx="4391971" cy="962526"/>
          </a:xfrm>
        </p:spPr>
        <p:txBody>
          <a:bodyPr/>
          <a:lstStyle/>
          <a:p>
            <a:r>
              <a:rPr lang="en-US" dirty="0" err="1"/>
              <a:t>Tänan</a:t>
            </a:r>
            <a:r>
              <a:rPr lang="en-US" dirty="0"/>
              <a:t> </a:t>
            </a:r>
            <a:r>
              <a:rPr lang="en-US" dirty="0" err="1"/>
              <a:t>kuulamast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9821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1BFDE-23A6-2323-CA57-1874B5EA0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Valgusreostus</a:t>
            </a:r>
            <a:r>
              <a:rPr lang="en-US" dirty="0"/>
              <a:t> </a:t>
            </a:r>
            <a:r>
              <a:rPr lang="en-US" dirty="0" err="1"/>
              <a:t>häirib</a:t>
            </a:r>
            <a:r>
              <a:rPr lang="en-US" dirty="0"/>
              <a:t> </a:t>
            </a:r>
            <a:r>
              <a:rPr lang="en-US" dirty="0" err="1"/>
              <a:t>vabalt</a:t>
            </a:r>
            <a:r>
              <a:rPr lang="en-US" dirty="0"/>
              <a:t> </a:t>
            </a:r>
            <a:r>
              <a:rPr lang="en-US" dirty="0" err="1"/>
              <a:t>elavate</a:t>
            </a:r>
            <a:r>
              <a:rPr lang="en-US" dirty="0"/>
              <a:t> </a:t>
            </a:r>
            <a:r>
              <a:rPr lang="en-US" dirty="0" err="1"/>
              <a:t>loomade</a:t>
            </a:r>
            <a:r>
              <a:rPr lang="en-US" dirty="0"/>
              <a:t> und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40FFF71-E285-2E59-4ED9-560C200ADE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318205"/>
            <a:ext cx="8424511" cy="2917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61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DA727-0C2E-3BC2-8833-C6CE7960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Andmed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4405F-468D-1CA3-7A2B-037D9EEFA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Uurimisküsimus</a:t>
            </a:r>
            <a:r>
              <a:rPr lang="en-US" sz="2000" dirty="0"/>
              <a:t>: Kas </a:t>
            </a:r>
            <a:r>
              <a:rPr lang="en-US" sz="2000" dirty="0" err="1"/>
              <a:t>öine</a:t>
            </a:r>
            <a:r>
              <a:rPr lang="en-US" sz="2000" dirty="0"/>
              <a:t> </a:t>
            </a:r>
            <a:r>
              <a:rPr lang="en-US" sz="2000" dirty="0" err="1"/>
              <a:t>tehisvalgus</a:t>
            </a:r>
            <a:r>
              <a:rPr lang="en-US" sz="2000" dirty="0"/>
              <a:t> </a:t>
            </a:r>
            <a:r>
              <a:rPr lang="en-US" sz="2000" dirty="0" err="1"/>
              <a:t>mõjutab</a:t>
            </a:r>
            <a:r>
              <a:rPr lang="en-US" sz="2000" dirty="0"/>
              <a:t> </a:t>
            </a:r>
            <a:r>
              <a:rPr lang="en-US" sz="2000" dirty="0" err="1"/>
              <a:t>lindude</a:t>
            </a:r>
            <a:r>
              <a:rPr lang="en-US" sz="2000" dirty="0"/>
              <a:t> und?</a:t>
            </a:r>
          </a:p>
          <a:p>
            <a:endParaRPr lang="en-US" sz="2000" dirty="0"/>
          </a:p>
          <a:p>
            <a:r>
              <a:rPr lang="en-US" sz="2000" dirty="0" err="1"/>
              <a:t>Uuritav</a:t>
            </a:r>
            <a:r>
              <a:rPr lang="en-US" sz="2000" dirty="0"/>
              <a:t> </a:t>
            </a:r>
            <a:r>
              <a:rPr lang="en-US" sz="2000" dirty="0" err="1"/>
              <a:t>liik</a:t>
            </a:r>
            <a:r>
              <a:rPr lang="en-US" sz="2000" dirty="0"/>
              <a:t>: </a:t>
            </a:r>
            <a:r>
              <a:rPr lang="en-US" sz="2000" dirty="0" err="1"/>
              <a:t>Rasvatihane</a:t>
            </a:r>
            <a:r>
              <a:rPr lang="en-US" sz="2000" dirty="0"/>
              <a:t> (</a:t>
            </a:r>
            <a:r>
              <a:rPr lang="en-US" sz="2000" i="1" dirty="0"/>
              <a:t>Parus major</a:t>
            </a:r>
            <a:r>
              <a:rPr lang="en-US" sz="2000" dirty="0"/>
              <a:t>)</a:t>
            </a:r>
          </a:p>
          <a:p>
            <a:endParaRPr lang="en-US" sz="2000" dirty="0"/>
          </a:p>
          <a:p>
            <a:r>
              <a:rPr lang="en-US" sz="2000" dirty="0"/>
              <a:t>N=27 </a:t>
            </a:r>
            <a:r>
              <a:rPr lang="en-US" sz="2000" dirty="0" err="1"/>
              <a:t>isendit</a:t>
            </a:r>
            <a:r>
              <a:rPr lang="en-US" sz="2000" dirty="0"/>
              <a:t> (18 </a:t>
            </a:r>
            <a:r>
              <a:rPr lang="en-US" sz="2000" dirty="0" err="1"/>
              <a:t>mõjutati</a:t>
            </a:r>
            <a:r>
              <a:rPr lang="en-US" sz="2000" dirty="0"/>
              <a:t> </a:t>
            </a:r>
            <a:r>
              <a:rPr lang="en-US" sz="2000" dirty="0" err="1"/>
              <a:t>valgusega</a:t>
            </a:r>
            <a:r>
              <a:rPr lang="en-US" sz="2000" dirty="0"/>
              <a:t>, 9 </a:t>
            </a:r>
            <a:r>
              <a:rPr lang="en-US" sz="2000" dirty="0" err="1"/>
              <a:t>kontrollrühmas</a:t>
            </a:r>
            <a:r>
              <a:rPr lang="en-US" sz="2000" dirty="0"/>
              <a:t>)</a:t>
            </a:r>
          </a:p>
          <a:p>
            <a:endParaRPr lang="en-US" sz="2000" dirty="0"/>
          </a:p>
          <a:p>
            <a:r>
              <a:rPr lang="en-US" sz="2000" dirty="0" err="1"/>
              <a:t>Ühte</a:t>
            </a:r>
            <a:r>
              <a:rPr lang="en-US" sz="2000" dirty="0"/>
              <a:t> </a:t>
            </a:r>
            <a:r>
              <a:rPr lang="en-US" sz="2000" dirty="0" err="1"/>
              <a:t>isendit</a:t>
            </a:r>
            <a:r>
              <a:rPr lang="en-US" sz="2000" dirty="0"/>
              <a:t> </a:t>
            </a:r>
            <a:r>
              <a:rPr lang="en-US" sz="2000" dirty="0" err="1"/>
              <a:t>uuriti</a:t>
            </a:r>
            <a:r>
              <a:rPr lang="en-US" sz="2000" dirty="0"/>
              <a:t> </a:t>
            </a:r>
            <a:r>
              <a:rPr lang="en-US" sz="2000" dirty="0" err="1"/>
              <a:t>kahe</a:t>
            </a:r>
            <a:r>
              <a:rPr lang="en-US" sz="2000" dirty="0"/>
              <a:t> </a:t>
            </a:r>
            <a:r>
              <a:rPr lang="en-US" sz="2000" dirty="0" err="1"/>
              <a:t>öö</a:t>
            </a:r>
            <a:r>
              <a:rPr lang="en-US" sz="2000" dirty="0"/>
              <a:t> </a:t>
            </a:r>
            <a:r>
              <a:rPr lang="en-US" sz="2000" dirty="0" err="1"/>
              <a:t>jooksul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6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AD17-8F09-B8E5-4BDE-929BB1AC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Tunnuste</a:t>
            </a:r>
            <a:r>
              <a:rPr lang="en-US" dirty="0"/>
              <a:t> </a:t>
            </a:r>
            <a:r>
              <a:rPr lang="en-US" dirty="0" err="1"/>
              <a:t>tüübid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64B5E-E083-0463-F805-9432166027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Funktsioontunnused</a:t>
            </a:r>
            <a:r>
              <a:rPr lang="en-US" dirty="0"/>
              <a:t> – </a:t>
            </a:r>
            <a:r>
              <a:rPr lang="en-US" dirty="0" err="1"/>
              <a:t>uuritavad</a:t>
            </a:r>
            <a:r>
              <a:rPr lang="en-US" dirty="0"/>
              <a:t> </a:t>
            </a:r>
            <a:r>
              <a:rPr lang="en-US" dirty="0" err="1"/>
              <a:t>tunnused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2B621-B11F-5F41-2B0C-8D9235ACAB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Une </a:t>
            </a:r>
            <a:r>
              <a:rPr lang="en-US" dirty="0" err="1"/>
              <a:t>kestvus</a:t>
            </a:r>
            <a:r>
              <a:rPr lang="en-US" dirty="0"/>
              <a:t> (</a:t>
            </a:r>
            <a:r>
              <a:rPr lang="en-US" dirty="0" err="1"/>
              <a:t>pidev</a:t>
            </a:r>
            <a:r>
              <a:rPr lang="en-US" dirty="0"/>
              <a:t> </a:t>
            </a:r>
            <a:r>
              <a:rPr lang="en-US" dirty="0" err="1"/>
              <a:t>arvuline</a:t>
            </a:r>
            <a:r>
              <a:rPr lang="en-US" dirty="0"/>
              <a:t>)</a:t>
            </a:r>
          </a:p>
          <a:p>
            <a:r>
              <a:rPr lang="en-US" dirty="0" err="1"/>
              <a:t>Ärkamisaeg</a:t>
            </a:r>
            <a:r>
              <a:rPr lang="en-US" dirty="0"/>
              <a:t> (</a:t>
            </a:r>
            <a:r>
              <a:rPr lang="en-US" dirty="0" err="1"/>
              <a:t>pidev</a:t>
            </a:r>
            <a:r>
              <a:rPr lang="en-US" dirty="0"/>
              <a:t> </a:t>
            </a:r>
            <a:r>
              <a:rPr lang="en-US" dirty="0" err="1"/>
              <a:t>arvuline</a:t>
            </a:r>
            <a:r>
              <a:rPr lang="en-US" dirty="0"/>
              <a:t>)</a:t>
            </a:r>
          </a:p>
          <a:p>
            <a:r>
              <a:rPr lang="en-US" dirty="0" err="1"/>
              <a:t>Pesast</a:t>
            </a:r>
            <a:r>
              <a:rPr lang="en-US" dirty="0"/>
              <a:t> </a:t>
            </a:r>
            <a:r>
              <a:rPr lang="en-US" dirty="0" err="1"/>
              <a:t>lahkumiseaeg</a:t>
            </a:r>
            <a:r>
              <a:rPr lang="en-US" dirty="0"/>
              <a:t> (</a:t>
            </a:r>
            <a:r>
              <a:rPr lang="en-US" dirty="0" err="1"/>
              <a:t>pidev</a:t>
            </a:r>
            <a:r>
              <a:rPr lang="en-US" dirty="0"/>
              <a:t> </a:t>
            </a:r>
            <a:r>
              <a:rPr lang="en-US" dirty="0" err="1"/>
              <a:t>arvuline</a:t>
            </a:r>
            <a:r>
              <a:rPr lang="en-US" dirty="0"/>
              <a:t>)</a:t>
            </a:r>
          </a:p>
          <a:p>
            <a:r>
              <a:rPr lang="en-US" u="sng" dirty="0" err="1"/>
              <a:t>Uneproportsioon</a:t>
            </a:r>
            <a:r>
              <a:rPr lang="en-US" u="sng" dirty="0"/>
              <a:t> (</a:t>
            </a:r>
            <a:r>
              <a:rPr lang="en-US" u="sng" dirty="0" err="1"/>
              <a:t>pidev</a:t>
            </a:r>
            <a:r>
              <a:rPr lang="en-US" u="sng" dirty="0"/>
              <a:t> </a:t>
            </a:r>
            <a:r>
              <a:rPr lang="en-US" u="sng" dirty="0" err="1"/>
              <a:t>arvuline</a:t>
            </a:r>
            <a:r>
              <a:rPr lang="en-US" u="sng" dirty="0"/>
              <a:t>)</a:t>
            </a:r>
          </a:p>
          <a:p>
            <a:r>
              <a:rPr lang="en-US" u="sng" dirty="0" err="1"/>
              <a:t>Uneepisoodide</a:t>
            </a:r>
            <a:r>
              <a:rPr lang="en-US" u="sng" dirty="0"/>
              <a:t> </a:t>
            </a:r>
            <a:r>
              <a:rPr lang="en-US" u="sng" dirty="0" err="1"/>
              <a:t>arv</a:t>
            </a:r>
            <a:r>
              <a:rPr lang="en-US" u="sng" dirty="0"/>
              <a:t> (</a:t>
            </a:r>
            <a:r>
              <a:rPr lang="en-US" u="sng" dirty="0" err="1"/>
              <a:t>pidev</a:t>
            </a:r>
            <a:r>
              <a:rPr lang="en-US" u="sng" dirty="0"/>
              <a:t> </a:t>
            </a:r>
            <a:r>
              <a:rPr lang="en-US" u="sng" dirty="0" err="1"/>
              <a:t>arvuline</a:t>
            </a:r>
            <a:r>
              <a:rPr lang="en-US" u="sng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748533-825E-25EE-B54D-819131BA9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Argumenttunnused</a:t>
            </a:r>
            <a:r>
              <a:rPr lang="en-US" dirty="0"/>
              <a:t> (</a:t>
            </a:r>
            <a:r>
              <a:rPr lang="en-US" dirty="0" err="1"/>
              <a:t>faktorid</a:t>
            </a:r>
            <a:r>
              <a:rPr lang="en-US" dirty="0"/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3EF7C2-B38B-302F-F6D5-9E2DCF345D9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Valgus  (</a:t>
            </a:r>
            <a:r>
              <a:rPr lang="en-US" dirty="0" err="1"/>
              <a:t>pime</a:t>
            </a:r>
            <a:r>
              <a:rPr lang="en-US" dirty="0"/>
              <a:t>/valgus) (</a:t>
            </a:r>
            <a:r>
              <a:rPr lang="en-US" dirty="0" err="1"/>
              <a:t>binaarne</a:t>
            </a:r>
            <a:r>
              <a:rPr lang="en-US" dirty="0"/>
              <a:t> </a:t>
            </a:r>
            <a:r>
              <a:rPr lang="en-US" dirty="0" err="1"/>
              <a:t>nominaalne</a:t>
            </a:r>
            <a:r>
              <a:rPr lang="en-US" dirty="0"/>
              <a:t>)</a:t>
            </a:r>
          </a:p>
          <a:p>
            <a:r>
              <a:rPr lang="en-US" dirty="0" err="1"/>
              <a:t>Öö</a:t>
            </a:r>
            <a:r>
              <a:rPr lang="en-US" dirty="0"/>
              <a:t> (1 ja 2 </a:t>
            </a:r>
            <a:r>
              <a:rPr lang="en-US" dirty="0" err="1"/>
              <a:t>öö</a:t>
            </a:r>
            <a:r>
              <a:rPr lang="en-US" dirty="0"/>
              <a:t>) (</a:t>
            </a:r>
            <a:r>
              <a:rPr lang="en-US" dirty="0" err="1"/>
              <a:t>binaarne</a:t>
            </a:r>
            <a:r>
              <a:rPr lang="en-US" dirty="0"/>
              <a:t> </a:t>
            </a:r>
            <a:r>
              <a:rPr lang="en-US" dirty="0" err="1"/>
              <a:t>nominaalne</a:t>
            </a:r>
            <a:r>
              <a:rPr lang="en-US" dirty="0"/>
              <a:t>)</a:t>
            </a:r>
          </a:p>
          <a:p>
            <a:r>
              <a:rPr lang="en-US" dirty="0"/>
              <a:t>Sugu (</a:t>
            </a:r>
            <a:r>
              <a:rPr lang="en-US" dirty="0" err="1"/>
              <a:t>binaarne</a:t>
            </a:r>
            <a:r>
              <a:rPr lang="en-US" dirty="0"/>
              <a:t> </a:t>
            </a:r>
            <a:r>
              <a:rPr lang="en-US" dirty="0" err="1"/>
              <a:t>nominaalne</a:t>
            </a:r>
            <a:r>
              <a:rPr lang="en-US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6EC03E-DC86-B522-8A0D-EBA06BA9E642}"/>
              </a:ext>
            </a:extLst>
          </p:cNvPr>
          <p:cNvSpPr txBox="1"/>
          <p:nvPr/>
        </p:nvSpPr>
        <p:spPr>
          <a:xfrm>
            <a:off x="675745" y="5500254"/>
            <a:ext cx="6137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Juhuslik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faktor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Bird identity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isendi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ID)</a:t>
            </a:r>
          </a:p>
        </p:txBody>
      </p:sp>
    </p:spTree>
    <p:extLst>
      <p:ext uri="{BB962C8B-B14F-4D97-AF65-F5344CB8AC3E}">
        <p14:creationId xmlns:p14="http://schemas.microsoft.com/office/powerpoint/2010/main" val="1284142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991F1-6B30-E117-89F0-CC51280BB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Statistiline</a:t>
            </a:r>
            <a:r>
              <a:rPr lang="en-US" dirty="0"/>
              <a:t> </a:t>
            </a:r>
            <a:r>
              <a:rPr lang="en-US" dirty="0" err="1"/>
              <a:t>hüpoteesipaar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64A38-1379-7730-F0C2-E43670CCE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Nullhüpotees</a:t>
            </a:r>
            <a:r>
              <a:rPr lang="en-US" sz="2400" dirty="0"/>
              <a:t> H0: </a:t>
            </a:r>
            <a:r>
              <a:rPr lang="en-US" sz="2400" dirty="0" err="1"/>
              <a:t>tehisvalgus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mõjuta</a:t>
            </a:r>
            <a:r>
              <a:rPr lang="en-US" sz="2400" dirty="0"/>
              <a:t> und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Alternatiivhüpotees</a:t>
            </a:r>
            <a:r>
              <a:rPr lang="en-US" sz="2400" dirty="0"/>
              <a:t> H1: </a:t>
            </a:r>
            <a:r>
              <a:rPr lang="en-US" sz="2400" dirty="0" err="1"/>
              <a:t>tehisvalgus</a:t>
            </a:r>
            <a:r>
              <a:rPr lang="en-US" sz="2400" dirty="0"/>
              <a:t> </a:t>
            </a:r>
            <a:r>
              <a:rPr lang="en-US" sz="2400" dirty="0" err="1"/>
              <a:t>mõjutab</a:t>
            </a:r>
            <a:r>
              <a:rPr lang="en-US" sz="2400" dirty="0"/>
              <a:t> und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35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4222A-0A91-CA2A-8429-6174D3C95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Meetod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81B58-33D5-1F9E-F173-673CEA364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err="1"/>
              <a:t>Kasutati</a:t>
            </a:r>
            <a:r>
              <a:rPr lang="en-US" sz="2000" dirty="0"/>
              <a:t> </a:t>
            </a:r>
            <a:r>
              <a:rPr lang="en-US" sz="2000" dirty="0" err="1"/>
              <a:t>lineaarset</a:t>
            </a:r>
            <a:r>
              <a:rPr lang="en-US" sz="2000" dirty="0"/>
              <a:t> </a:t>
            </a:r>
            <a:r>
              <a:rPr lang="en-US" sz="2000" dirty="0" err="1"/>
              <a:t>segamudelit</a:t>
            </a:r>
            <a:r>
              <a:rPr lang="en-US" sz="2000" dirty="0"/>
              <a:t> (</a:t>
            </a:r>
            <a:r>
              <a:rPr lang="en-US" sz="2000" i="1" dirty="0"/>
              <a:t>Linear Mixed Effects Model, LMM)</a:t>
            </a:r>
            <a:r>
              <a:rPr lang="en-US" sz="2000" dirty="0"/>
              <a:t>:</a:t>
            </a:r>
          </a:p>
          <a:p>
            <a:pPr lvl="1">
              <a:lnSpc>
                <a:spcPct val="150000"/>
              </a:lnSpc>
            </a:pPr>
            <a:r>
              <a:rPr lang="en-US" sz="1800" dirty="0" err="1"/>
              <a:t>Korduvmõõtmised</a:t>
            </a:r>
            <a:r>
              <a:rPr lang="en-US" sz="1800" dirty="0"/>
              <a:t> </a:t>
            </a:r>
            <a:r>
              <a:rPr lang="en-US" sz="1800" dirty="0" err="1"/>
              <a:t>samalt</a:t>
            </a:r>
            <a:r>
              <a:rPr lang="en-US" sz="1800" dirty="0"/>
              <a:t> </a:t>
            </a:r>
            <a:r>
              <a:rPr lang="en-US" sz="1800" dirty="0" err="1"/>
              <a:t>isendilt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800" dirty="0" err="1"/>
              <a:t>Isenditevahelised</a:t>
            </a:r>
            <a:r>
              <a:rPr lang="en-US" sz="1800" dirty="0"/>
              <a:t> </a:t>
            </a:r>
            <a:r>
              <a:rPr lang="en-US" sz="1800" dirty="0" err="1"/>
              <a:t>varieeruvused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800" dirty="0" err="1"/>
              <a:t>Kontrollib</a:t>
            </a:r>
            <a:r>
              <a:rPr lang="en-US" sz="1800" dirty="0"/>
              <a:t> </a:t>
            </a:r>
            <a:r>
              <a:rPr lang="en-US" sz="1800" dirty="0" err="1"/>
              <a:t>juhuslikke</a:t>
            </a:r>
            <a:r>
              <a:rPr lang="en-US" sz="1800" dirty="0"/>
              <a:t> </a:t>
            </a:r>
            <a:r>
              <a:rPr lang="en-US" sz="1800" dirty="0" err="1"/>
              <a:t>efekte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49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807D2-5D16-77F5-9936-034CBE7DF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Joonis 1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D2E3F62-1E4F-C3CB-FDAA-51043FC2A12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67" y="1930400"/>
            <a:ext cx="5820587" cy="320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C83C99-0C8C-F107-96C8-2B1B16931A6C}"/>
              </a:ext>
            </a:extLst>
          </p:cNvPr>
          <p:cNvSpPr txBox="1"/>
          <p:nvPr/>
        </p:nvSpPr>
        <p:spPr>
          <a:xfrm>
            <a:off x="677334" y="5459664"/>
            <a:ext cx="3557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Isased</a:t>
            </a:r>
            <a:r>
              <a:rPr lang="en-US" dirty="0"/>
              <a:t> </a:t>
            </a:r>
            <a:r>
              <a:rPr lang="en-US" dirty="0" err="1"/>
              <a:t>linnud</a:t>
            </a:r>
            <a:r>
              <a:rPr lang="en-US" dirty="0"/>
              <a:t> P=  0.096; </a:t>
            </a:r>
            <a:r>
              <a:rPr lang="en-US" dirty="0" err="1"/>
              <a:t>Emaslinnud</a:t>
            </a:r>
            <a:r>
              <a:rPr lang="en-US" dirty="0"/>
              <a:t> P&lt;  0.001</a:t>
            </a:r>
          </a:p>
        </p:txBody>
      </p:sp>
    </p:spTree>
    <p:extLst>
      <p:ext uri="{BB962C8B-B14F-4D97-AF65-F5344CB8AC3E}">
        <p14:creationId xmlns:p14="http://schemas.microsoft.com/office/powerpoint/2010/main" val="3626052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6698-87C7-E223-0047-585E458EC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Joonis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A2151-2045-42B7-2826-EDD6D870B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285066" cy="3880773"/>
          </a:xfrm>
        </p:spPr>
        <p:txBody>
          <a:bodyPr>
            <a:normAutofit/>
          </a:bodyPr>
          <a:lstStyle/>
          <a:p>
            <a:r>
              <a:rPr lang="en-US" sz="1600" dirty="0" err="1"/>
              <a:t>sinine</a:t>
            </a:r>
            <a:r>
              <a:rPr lang="en-US" sz="1600" dirty="0"/>
              <a:t> </a:t>
            </a:r>
            <a:r>
              <a:rPr lang="en-US" sz="1600" dirty="0" err="1"/>
              <a:t>romb</a:t>
            </a:r>
            <a:r>
              <a:rPr lang="en-US" sz="1600" dirty="0"/>
              <a:t> = </a:t>
            </a:r>
            <a:r>
              <a:rPr lang="en-US" sz="1600" dirty="0" err="1"/>
              <a:t>ärkamisaeg</a:t>
            </a:r>
            <a:endParaRPr lang="en-US" sz="1600" dirty="0"/>
          </a:p>
          <a:p>
            <a:r>
              <a:rPr lang="en-US" sz="1600" dirty="0" err="1"/>
              <a:t>punane</a:t>
            </a:r>
            <a:r>
              <a:rPr lang="en-US" sz="1600" dirty="0"/>
              <a:t> </a:t>
            </a:r>
            <a:r>
              <a:rPr lang="en-US" sz="1600" dirty="0" err="1"/>
              <a:t>ruut</a:t>
            </a:r>
            <a:r>
              <a:rPr lang="en-US" sz="1600" dirty="0"/>
              <a:t> = </a:t>
            </a:r>
            <a:r>
              <a:rPr lang="en-US" sz="1600" dirty="0" err="1"/>
              <a:t>lahkumisaeg</a:t>
            </a:r>
            <a:endParaRPr lang="en-US" sz="1600" dirty="0"/>
          </a:p>
          <a:p>
            <a:r>
              <a:rPr lang="en-US" sz="1600" dirty="0" err="1"/>
              <a:t>roheline</a:t>
            </a:r>
            <a:r>
              <a:rPr lang="en-US" sz="1600" dirty="0"/>
              <a:t> </a:t>
            </a:r>
            <a:r>
              <a:rPr lang="en-US" sz="1600" dirty="0" err="1"/>
              <a:t>kolmnurk</a:t>
            </a:r>
            <a:r>
              <a:rPr lang="en-US" sz="1600" dirty="0"/>
              <a:t> = </a:t>
            </a:r>
            <a:r>
              <a:rPr lang="en-US" sz="1600" dirty="0" err="1"/>
              <a:t>õhtune</a:t>
            </a:r>
            <a:r>
              <a:rPr lang="en-US" sz="1600" dirty="0"/>
              <a:t> </a:t>
            </a:r>
            <a:r>
              <a:rPr lang="en-US" sz="1600" dirty="0" err="1"/>
              <a:t>latents</a:t>
            </a:r>
            <a:r>
              <a:rPr lang="en-US" sz="1600" dirty="0"/>
              <a:t> </a:t>
            </a:r>
          </a:p>
          <a:p>
            <a:r>
              <a:rPr lang="en-US" sz="1600" dirty="0"/>
              <a:t>X = </a:t>
            </a:r>
            <a:r>
              <a:rPr lang="en-US" sz="1600" dirty="0" err="1"/>
              <a:t>hommikune</a:t>
            </a:r>
            <a:r>
              <a:rPr lang="en-US" sz="1600" dirty="0"/>
              <a:t> </a:t>
            </a:r>
            <a:r>
              <a:rPr lang="en-US" sz="1600" dirty="0" err="1"/>
              <a:t>latents</a:t>
            </a:r>
            <a:endParaRPr lang="en-US" sz="1600" dirty="0"/>
          </a:p>
          <a:p>
            <a:r>
              <a:rPr lang="en-US" sz="1600" dirty="0" err="1"/>
              <a:t>tärn</a:t>
            </a:r>
            <a:r>
              <a:rPr lang="en-US" sz="1600" dirty="0"/>
              <a:t> = </a:t>
            </a:r>
            <a:r>
              <a:rPr lang="en-US" sz="1600" dirty="0" err="1"/>
              <a:t>une</a:t>
            </a:r>
            <a:r>
              <a:rPr lang="en-US" sz="1600" dirty="0"/>
              <a:t> </a:t>
            </a:r>
            <a:r>
              <a:rPr lang="en-US" sz="1600" dirty="0" err="1"/>
              <a:t>kestus</a:t>
            </a:r>
            <a:endParaRPr lang="en-US" sz="1600" dirty="0"/>
          </a:p>
          <a:p>
            <a:r>
              <a:rPr lang="en-US" sz="1600" dirty="0" err="1"/>
              <a:t>oranž</a:t>
            </a:r>
            <a:r>
              <a:rPr lang="en-US" sz="1600" dirty="0"/>
              <a:t> ring = </a:t>
            </a:r>
            <a:r>
              <a:rPr lang="en-US" sz="1600" dirty="0" err="1"/>
              <a:t>pesakasti</a:t>
            </a:r>
            <a:r>
              <a:rPr lang="en-US" sz="1600" dirty="0"/>
              <a:t> </a:t>
            </a:r>
            <a:r>
              <a:rPr lang="en-US" sz="1600" dirty="0" err="1"/>
              <a:t>sisenemise</a:t>
            </a:r>
            <a:r>
              <a:rPr lang="en-US" sz="1600" dirty="0"/>
              <a:t> </a:t>
            </a:r>
            <a:r>
              <a:rPr lang="en-US" sz="1600" dirty="0" err="1"/>
              <a:t>aeg</a:t>
            </a:r>
            <a:endParaRPr lang="en-US" sz="1600" dirty="0"/>
          </a:p>
          <a:p>
            <a:r>
              <a:rPr lang="en-US" sz="1600" dirty="0" err="1"/>
              <a:t>Jooned</a:t>
            </a:r>
            <a:r>
              <a:rPr lang="en-US" sz="1600" dirty="0"/>
              <a:t> 95% </a:t>
            </a:r>
            <a:r>
              <a:rPr lang="en-US" sz="1600" dirty="0" err="1"/>
              <a:t>usaldusvahemik</a:t>
            </a:r>
            <a:endParaRPr lang="en-US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C28A29-9DFB-46E5-4DC0-2697A89F4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8777" y="171450"/>
            <a:ext cx="7105650" cy="65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6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5402-1DC6-B715-5526-7AD380086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Tulemused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830D5-284A-2C66-1AF9-A60FCF358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Ärkasid</a:t>
            </a:r>
            <a:r>
              <a:rPr lang="en-US" dirty="0"/>
              <a:t> </a:t>
            </a:r>
            <a:r>
              <a:rPr lang="en-US" dirty="0" err="1"/>
              <a:t>keskmiselt</a:t>
            </a:r>
            <a:r>
              <a:rPr lang="en-US" dirty="0"/>
              <a:t> </a:t>
            </a:r>
            <a:r>
              <a:rPr lang="en-US" dirty="0" err="1"/>
              <a:t>umbes</a:t>
            </a:r>
            <a:r>
              <a:rPr lang="en-US" dirty="0"/>
              <a:t> 26 </a:t>
            </a:r>
            <a:r>
              <a:rPr lang="en-US" dirty="0" err="1"/>
              <a:t>minutit</a:t>
            </a:r>
            <a:r>
              <a:rPr lang="en-US" dirty="0"/>
              <a:t> </a:t>
            </a:r>
            <a:r>
              <a:rPr lang="en-US" dirty="0" err="1"/>
              <a:t>varem</a:t>
            </a:r>
            <a:r>
              <a:rPr lang="en-US" dirty="0"/>
              <a:t> (p &lt; 0.001)</a:t>
            </a:r>
          </a:p>
          <a:p>
            <a:r>
              <a:rPr lang="en-US" dirty="0" err="1"/>
              <a:t>Lahkusid</a:t>
            </a:r>
            <a:r>
              <a:rPr lang="en-US" dirty="0"/>
              <a:t> </a:t>
            </a:r>
            <a:r>
              <a:rPr lang="en-US" dirty="0" err="1"/>
              <a:t>pesakastist</a:t>
            </a:r>
            <a:r>
              <a:rPr lang="en-US" dirty="0"/>
              <a:t> </a:t>
            </a:r>
            <a:r>
              <a:rPr lang="en-US" dirty="0" err="1"/>
              <a:t>umbes</a:t>
            </a:r>
            <a:r>
              <a:rPr lang="en-US" dirty="0"/>
              <a:t> 18 </a:t>
            </a:r>
            <a:r>
              <a:rPr lang="en-US" dirty="0" err="1"/>
              <a:t>minutit</a:t>
            </a:r>
            <a:r>
              <a:rPr lang="en-US" dirty="0"/>
              <a:t> </a:t>
            </a:r>
            <a:r>
              <a:rPr lang="en-US" dirty="0" err="1"/>
              <a:t>varem</a:t>
            </a:r>
            <a:r>
              <a:rPr lang="en-US" dirty="0"/>
              <a:t> (p &lt; 0.001)</a:t>
            </a:r>
          </a:p>
          <a:p>
            <a:r>
              <a:rPr lang="en-US" dirty="0"/>
              <a:t>Une </a:t>
            </a:r>
            <a:r>
              <a:rPr lang="en-US" dirty="0" err="1"/>
              <a:t>kestvus</a:t>
            </a:r>
            <a:r>
              <a:rPr lang="en-US" dirty="0"/>
              <a:t> </a:t>
            </a:r>
            <a:r>
              <a:rPr lang="en-US" dirty="0" err="1"/>
              <a:t>vähenes</a:t>
            </a:r>
            <a:r>
              <a:rPr lang="en-US" dirty="0"/>
              <a:t> </a:t>
            </a:r>
            <a:r>
              <a:rPr lang="en-US" dirty="0" err="1"/>
              <a:t>ligikaudu</a:t>
            </a:r>
            <a:r>
              <a:rPr lang="en-US" dirty="0"/>
              <a:t> 40 </a:t>
            </a:r>
            <a:r>
              <a:rPr lang="en-US" dirty="0" err="1"/>
              <a:t>minuti</a:t>
            </a:r>
            <a:r>
              <a:rPr lang="en-US" dirty="0"/>
              <a:t> </a:t>
            </a:r>
            <a:r>
              <a:rPr lang="en-US" dirty="0" err="1"/>
              <a:t>võrra</a:t>
            </a:r>
            <a:r>
              <a:rPr lang="en-US" dirty="0"/>
              <a:t>, mis </a:t>
            </a:r>
            <a:r>
              <a:rPr lang="en-US" dirty="0" err="1"/>
              <a:t>vastab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5%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vähenemisele</a:t>
            </a:r>
            <a:r>
              <a:rPr lang="en-US" dirty="0"/>
              <a:t> (p &lt; 0.001)</a:t>
            </a:r>
          </a:p>
          <a:p>
            <a:endParaRPr lang="en-US" dirty="0"/>
          </a:p>
          <a:p>
            <a:r>
              <a:rPr lang="en-US" dirty="0" err="1"/>
              <a:t>Võtame</a:t>
            </a:r>
            <a:r>
              <a:rPr lang="en-US" dirty="0"/>
              <a:t> </a:t>
            </a:r>
            <a:r>
              <a:rPr lang="en-US" dirty="0" err="1"/>
              <a:t>vastu</a:t>
            </a:r>
            <a:r>
              <a:rPr lang="en-US" dirty="0"/>
              <a:t> </a:t>
            </a:r>
            <a:r>
              <a:rPr lang="en-US" dirty="0" err="1"/>
              <a:t>alternatiivhüpoteesi</a:t>
            </a:r>
            <a:r>
              <a:rPr lang="en-US" dirty="0"/>
              <a:t> H1.</a:t>
            </a:r>
          </a:p>
        </p:txBody>
      </p:sp>
    </p:spTree>
    <p:extLst>
      <p:ext uri="{BB962C8B-B14F-4D97-AF65-F5344CB8AC3E}">
        <p14:creationId xmlns:p14="http://schemas.microsoft.com/office/powerpoint/2010/main" val="3994489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</TotalTime>
  <Words>298</Words>
  <Application>Microsoft Office PowerPoint</Application>
  <PresentationFormat>Widescreen</PresentationFormat>
  <Paragraphs>72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Trebuchet MS</vt:lpstr>
      <vt:lpstr>Wingdings 3</vt:lpstr>
      <vt:lpstr>Facet</vt:lpstr>
      <vt:lpstr>Statistika kodutöö</vt:lpstr>
      <vt:lpstr>Valgusreostus häirib vabalt elavate loomade und</vt:lpstr>
      <vt:lpstr>Andmed</vt:lpstr>
      <vt:lpstr>Tunnuste tüübid</vt:lpstr>
      <vt:lpstr>Statistiline hüpoteesipaar</vt:lpstr>
      <vt:lpstr>Meetod</vt:lpstr>
      <vt:lpstr>Joonis 1</vt:lpstr>
      <vt:lpstr>Joonis 2</vt:lpstr>
      <vt:lpstr>Tulemused</vt:lpstr>
      <vt:lpstr>R käsud</vt:lpstr>
      <vt:lpstr>Tänan kuulamast!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Rainis Kadak</dc:creator>
  <cp:lastModifiedBy>Rainis Kadak</cp:lastModifiedBy>
  <cp:revision>15</cp:revision>
  <dcterms:created xsi:type="dcterms:W3CDTF">2026-01-17T08:58:05Z</dcterms:created>
  <dcterms:modified xsi:type="dcterms:W3CDTF">2026-01-17T13:57:47Z</dcterms:modified>
</cp:coreProperties>
</file>