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0315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3769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3544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64480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03376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9639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87818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59992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88593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5138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9778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9A0500-92FF-44F4-BA56-C9946126F2D1}" type="datetimeFigureOut">
              <a:rPr lang="et-EE" smtClean="0"/>
              <a:t>14.01.2026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77C245-BE4E-41F5-8F99-A2F36532767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2416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0FDFCEA-492F-564E-157B-C77E73DEEC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br>
              <a:rPr lang="et-EE" dirty="0"/>
            </a:br>
            <a:r>
              <a:rPr lang="et-EE" sz="3600" dirty="0"/>
              <a:t>Ümarmudila osakaalu statistiline erinevus kormoranide toidus suvisel ja talvisel hooajal</a:t>
            </a:r>
            <a:br>
              <a:rPr lang="et-EE" dirty="0"/>
            </a:br>
            <a:endParaRPr lang="et-EE" dirty="0"/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036B1559-9F28-F2D4-4480-11249184E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64302"/>
            <a:ext cx="8646543" cy="345056"/>
          </a:xfrm>
        </p:spPr>
        <p:txBody>
          <a:bodyPr>
            <a:normAutofit fontScale="25000" lnSpcReduction="20000"/>
          </a:bodyPr>
          <a:lstStyle/>
          <a:p>
            <a:r>
              <a:rPr lang="et-EE" sz="11200" dirty="0"/>
              <a:t>Hindrek Sokk</a:t>
            </a:r>
          </a:p>
          <a:p>
            <a:endParaRPr lang="et-EE" sz="3200" dirty="0"/>
          </a:p>
          <a:p>
            <a:endParaRPr lang="et-EE" sz="3200" dirty="0"/>
          </a:p>
          <a:p>
            <a:endParaRPr lang="et-EE" sz="3200" dirty="0"/>
          </a:p>
          <a:p>
            <a:endParaRPr lang="et-EE" sz="3200" dirty="0"/>
          </a:p>
          <a:p>
            <a:endParaRPr lang="et-EE" sz="3200" dirty="0"/>
          </a:p>
          <a:p>
            <a:endParaRPr lang="et-EE" sz="3200" dirty="0"/>
          </a:p>
          <a:p>
            <a:r>
              <a:rPr lang="et-EE" sz="3200" dirty="0"/>
              <a:t>-</a:t>
            </a:r>
            <a:r>
              <a:rPr lang="et-EE" sz="8000" dirty="0"/>
              <a:t>Tartu 2026</a:t>
            </a:r>
          </a:p>
        </p:txBody>
      </p:sp>
    </p:spTree>
    <p:extLst>
      <p:ext uri="{BB962C8B-B14F-4D97-AF65-F5344CB8AC3E}">
        <p14:creationId xmlns:p14="http://schemas.microsoft.com/office/powerpoint/2010/main" val="3522313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BD6F4D-E36A-CC2C-875B-96B2A078975E}"/>
              </a:ext>
            </a:extLst>
          </p:cNvPr>
          <p:cNvSpPr txBox="1"/>
          <p:nvPr/>
        </p:nvSpPr>
        <p:spPr>
          <a:xfrm>
            <a:off x="2286000" y="1587260"/>
            <a:ext cx="759987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2400" dirty="0"/>
              <a:t>1. Erialane artikkel</a:t>
            </a:r>
          </a:p>
          <a:p>
            <a:r>
              <a:rPr lang="et-EE" sz="2400" dirty="0"/>
              <a:t>•	Autor ja pealkiri: Oliver Hansen (2021). "</a:t>
            </a:r>
            <a:r>
              <a:rPr lang="et-EE" sz="2400" dirty="0" err="1"/>
              <a:t>Can</a:t>
            </a:r>
            <a:r>
              <a:rPr lang="et-EE" sz="2400" dirty="0"/>
              <a:t> </a:t>
            </a:r>
            <a:r>
              <a:rPr lang="et-EE" sz="2400" dirty="0" err="1"/>
              <a:t>cormorants</a:t>
            </a:r>
            <a:r>
              <a:rPr lang="et-EE" sz="2400" dirty="0"/>
              <a:t> </a:t>
            </a:r>
            <a:r>
              <a:rPr lang="et-EE" sz="2400" dirty="0" err="1"/>
              <a:t>be</a:t>
            </a:r>
            <a:r>
              <a:rPr lang="et-EE" sz="2400" dirty="0"/>
              <a:t> </a:t>
            </a:r>
            <a:r>
              <a:rPr lang="et-EE" sz="2400" dirty="0" err="1"/>
              <a:t>used</a:t>
            </a:r>
            <a:r>
              <a:rPr lang="et-EE" sz="2400" dirty="0"/>
              <a:t> as </a:t>
            </a:r>
            <a:r>
              <a:rPr lang="et-EE" sz="2400" dirty="0" err="1"/>
              <a:t>indicators</a:t>
            </a:r>
            <a:r>
              <a:rPr lang="et-EE" sz="2400" dirty="0"/>
              <a:t> of </a:t>
            </a:r>
            <a:r>
              <a:rPr lang="et-EE" sz="2400" dirty="0" err="1"/>
              <a:t>local</a:t>
            </a:r>
            <a:r>
              <a:rPr lang="et-EE" sz="2400" dirty="0"/>
              <a:t> </a:t>
            </a:r>
            <a:r>
              <a:rPr lang="et-EE" sz="2400" dirty="0" err="1"/>
              <a:t>fish</a:t>
            </a:r>
            <a:r>
              <a:rPr lang="et-EE" sz="2400" dirty="0"/>
              <a:t> </a:t>
            </a:r>
            <a:r>
              <a:rPr lang="et-EE" sz="2400" dirty="0" err="1"/>
              <a:t>abundances</a:t>
            </a:r>
            <a:r>
              <a:rPr lang="et-EE" sz="2400" dirty="0"/>
              <a:t>? A </a:t>
            </a:r>
            <a:r>
              <a:rPr lang="et-EE" sz="2400" dirty="0" err="1"/>
              <a:t>diet</a:t>
            </a:r>
            <a:r>
              <a:rPr lang="et-EE" sz="2400" dirty="0"/>
              <a:t> </a:t>
            </a:r>
            <a:r>
              <a:rPr lang="et-EE" sz="2400" dirty="0" err="1"/>
              <a:t>study</a:t>
            </a:r>
            <a:r>
              <a:rPr lang="et-EE" sz="2400" dirty="0"/>
              <a:t> of </a:t>
            </a:r>
            <a:r>
              <a:rPr lang="et-EE" sz="2400" dirty="0" err="1"/>
              <a:t>cormorants</a:t>
            </a:r>
            <a:r>
              <a:rPr lang="et-EE" sz="2400" dirty="0"/>
              <a:t> on Gotland".</a:t>
            </a:r>
          </a:p>
          <a:p>
            <a:r>
              <a:rPr lang="et-EE" sz="2400" dirty="0"/>
              <a:t>•	Uurimisküsimus: Kas ümarmudila (</a:t>
            </a:r>
            <a:r>
              <a:rPr lang="et-EE" sz="2400" dirty="0" err="1"/>
              <a:t>Neogobius</a:t>
            </a:r>
            <a:r>
              <a:rPr lang="et-EE" sz="2400" dirty="0"/>
              <a:t> </a:t>
            </a:r>
            <a:r>
              <a:rPr lang="et-EE" sz="2400" dirty="0" err="1"/>
              <a:t>melanostomus</a:t>
            </a:r>
            <a:r>
              <a:rPr lang="et-EE" sz="2400" dirty="0"/>
              <a:t>) arv kormoranide toidus on suvisel ja talvisel hooajal statistiliselt erinev?</a:t>
            </a:r>
          </a:p>
        </p:txBody>
      </p:sp>
    </p:spTree>
    <p:extLst>
      <p:ext uri="{BB962C8B-B14F-4D97-AF65-F5344CB8AC3E}">
        <p14:creationId xmlns:p14="http://schemas.microsoft.com/office/powerpoint/2010/main" val="786793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C7D1B0-598A-1CC5-04F9-ED863402A2D1}"/>
              </a:ext>
            </a:extLst>
          </p:cNvPr>
          <p:cNvSpPr txBox="1"/>
          <p:nvPr/>
        </p:nvSpPr>
        <p:spPr>
          <a:xfrm>
            <a:off x="2070341" y="1216325"/>
            <a:ext cx="865229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2400" dirty="0"/>
              <a:t>2. Andmete kirjeldamine ja tunnused</a:t>
            </a:r>
          </a:p>
          <a:p>
            <a:r>
              <a:rPr lang="et-EE" sz="2400" dirty="0"/>
              <a:t>•	Andmeallikas: Kormoranide </a:t>
            </a:r>
            <a:r>
              <a:rPr lang="et-EE" sz="2400" dirty="0" err="1"/>
              <a:t>räppetombud</a:t>
            </a:r>
            <a:r>
              <a:rPr lang="et-EE" sz="2400" dirty="0"/>
              <a:t> (kokku 279 tk), millest loendati kalade </a:t>
            </a:r>
            <a:r>
              <a:rPr lang="et-EE" sz="2400" dirty="0" err="1"/>
              <a:t>otoliite</a:t>
            </a:r>
            <a:r>
              <a:rPr lang="et-EE" sz="2400" dirty="0"/>
              <a:t> (10 338 tk).</a:t>
            </a:r>
          </a:p>
          <a:p>
            <a:r>
              <a:rPr lang="et-EE" sz="2400" dirty="0"/>
              <a:t>•	Andmemaht: Analüüsiti kalade esinemissagedust ja pikkust jaotatuna kahe hooaja vahel.</a:t>
            </a:r>
          </a:p>
          <a:p>
            <a:r>
              <a:rPr lang="et-EE" sz="2400" dirty="0"/>
              <a:t>•	Tunnuste tüübid (vastavalt meetodite tabelile):</a:t>
            </a:r>
          </a:p>
          <a:p>
            <a:r>
              <a:rPr lang="et-EE" sz="2400" dirty="0"/>
              <a:t>o	Ümarmudilate arv </a:t>
            </a:r>
            <a:r>
              <a:rPr lang="et-EE" sz="2400" dirty="0" err="1"/>
              <a:t>räppetombus</a:t>
            </a:r>
            <a:r>
              <a:rPr lang="et-EE" sz="2400" dirty="0"/>
              <a:t>: Diskreetne tunnus (loendatav hulk).</a:t>
            </a:r>
          </a:p>
          <a:p>
            <a:r>
              <a:rPr lang="et-EE" sz="2400" dirty="0"/>
              <a:t>o	Hooaeg (Suvi / Talv): Binaarne faktor (sõltumatu tunnus, mille alusel grupeeritakse).</a:t>
            </a:r>
          </a:p>
        </p:txBody>
      </p:sp>
    </p:spTree>
    <p:extLst>
      <p:ext uri="{BB962C8B-B14F-4D97-AF65-F5344CB8AC3E}">
        <p14:creationId xmlns:p14="http://schemas.microsoft.com/office/powerpoint/2010/main" val="1340909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0CD896-6C0D-EDDE-080F-AE1EFBC3C6A1}"/>
              </a:ext>
            </a:extLst>
          </p:cNvPr>
          <p:cNvSpPr txBox="1"/>
          <p:nvPr/>
        </p:nvSpPr>
        <p:spPr>
          <a:xfrm>
            <a:off x="2260121" y="1578634"/>
            <a:ext cx="766025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2400" dirty="0"/>
              <a:t>3. Statistiline hüpoteesipaar</a:t>
            </a:r>
          </a:p>
          <a:p>
            <a:r>
              <a:rPr lang="et-EE" sz="2400" dirty="0"/>
              <a:t>•	H0(nullhüpotees): Kormoranide poolt tarbitud ümarmudilate arvu mediaan on suvel ja talvel sama (hooaeg ei mõjuta toitumist).</a:t>
            </a:r>
          </a:p>
          <a:p>
            <a:r>
              <a:rPr lang="et-EE" sz="2400" dirty="0"/>
              <a:t>•	H1 (sisukas hüpotees): Kormoranide poolt tarbitud ümarmudilate arvu mediaan on suvel ja talvel statistiliselt oluliselt erinev.</a:t>
            </a:r>
          </a:p>
        </p:txBody>
      </p:sp>
    </p:spTree>
    <p:extLst>
      <p:ext uri="{BB962C8B-B14F-4D97-AF65-F5344CB8AC3E}">
        <p14:creationId xmlns:p14="http://schemas.microsoft.com/office/powerpoint/2010/main" val="1171333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03D833-3F1D-5070-9D2B-954008F754A5}"/>
              </a:ext>
            </a:extLst>
          </p:cNvPr>
          <p:cNvSpPr txBox="1"/>
          <p:nvPr/>
        </p:nvSpPr>
        <p:spPr>
          <a:xfrm>
            <a:off x="2294626" y="1423356"/>
            <a:ext cx="763437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2400" dirty="0"/>
              <a:t>4. Meetodi kirjeldamine</a:t>
            </a:r>
          </a:p>
          <a:p>
            <a:r>
              <a:rPr lang="et-EE" sz="2400" dirty="0"/>
              <a:t>Artiklis kasutati </a:t>
            </a:r>
            <a:r>
              <a:rPr lang="et-EE" sz="2400" dirty="0" err="1"/>
              <a:t>Wilcoxoni</a:t>
            </a:r>
            <a:r>
              <a:rPr lang="et-EE" sz="2400" dirty="0"/>
              <a:t> astaksumma testi (</a:t>
            </a:r>
            <a:r>
              <a:rPr lang="et-EE" sz="2400" dirty="0" err="1"/>
              <a:t>Wilcoxon</a:t>
            </a:r>
            <a:r>
              <a:rPr lang="et-EE" sz="2400" dirty="0"/>
              <a:t> </a:t>
            </a:r>
            <a:r>
              <a:rPr lang="et-EE" sz="2400" dirty="0" err="1"/>
              <a:t>rank-sum</a:t>
            </a:r>
            <a:r>
              <a:rPr lang="et-EE" sz="2400" dirty="0"/>
              <a:t> test), et võrrelda kahe hooaja (suvi ja talv) saagiandmeid. See on </a:t>
            </a:r>
            <a:r>
              <a:rPr lang="et-EE" sz="2400" dirty="0" err="1"/>
              <a:t>mitteparameetriline</a:t>
            </a:r>
            <a:r>
              <a:rPr lang="et-EE" sz="2400" dirty="0"/>
              <a:t> test, mis sobib ideaalselt olukorda, kus andmed (kalade arvud või pikkused) ei ole normaaljaotusega. Meetod võrdleb gruppide pingeridu (astakuid), mitte aritmeetilisi keskmisi.</a:t>
            </a:r>
          </a:p>
        </p:txBody>
      </p:sp>
    </p:spTree>
    <p:extLst>
      <p:ext uri="{BB962C8B-B14F-4D97-AF65-F5344CB8AC3E}">
        <p14:creationId xmlns:p14="http://schemas.microsoft.com/office/powerpoint/2010/main" val="1528359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891071-9E37-BD33-49BA-6949130B37E2}"/>
              </a:ext>
            </a:extLst>
          </p:cNvPr>
          <p:cNvSpPr txBox="1"/>
          <p:nvPr/>
        </p:nvSpPr>
        <p:spPr>
          <a:xfrm>
            <a:off x="1423358" y="1052423"/>
            <a:ext cx="894559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2400" dirty="0"/>
              <a:t>5. Tulemused</a:t>
            </a:r>
          </a:p>
          <a:p>
            <a:r>
              <a:rPr lang="et-EE" sz="2400" dirty="0"/>
              <a:t>•	Hanseni uuringust selgus, et hooajalisus on üks olulisemaid tegureid, mis selgitab kormoranide toidulaua varieeruvust (selgitades u 6,9% varieeruvusest).</a:t>
            </a:r>
          </a:p>
          <a:p>
            <a:r>
              <a:rPr lang="et-EE" sz="2400" dirty="0"/>
              <a:t>•	Ümarmudila pikkused ja esinemissagedus toidus muutusid oluliselt: talvel tarbiti teatud piirkondades ümarmudilat rohkem või teistes suurustes, mis viitab kormoranide võimele kohanduda saagi kättesaadavusega.</a:t>
            </a:r>
          </a:p>
          <a:p>
            <a:r>
              <a:rPr lang="et-EE" sz="2400" dirty="0"/>
              <a:t>•	Sarnast hooajalist mustrit täheldati ka Eesti </a:t>
            </a:r>
            <a:r>
              <a:rPr lang="et-EE" sz="2400" dirty="0" err="1"/>
              <a:t>sisevete</a:t>
            </a:r>
            <a:r>
              <a:rPr lang="et-EE" sz="2400" dirty="0"/>
              <a:t> uuringus, kus sügisene toidutarbimine kaaluliselt suurenes (keskmiselt 477 g vs suvine 397 g), et katta lindude suurenenud energiavajadust.</a:t>
            </a:r>
          </a:p>
        </p:txBody>
      </p:sp>
    </p:spTree>
    <p:extLst>
      <p:ext uri="{BB962C8B-B14F-4D97-AF65-F5344CB8AC3E}">
        <p14:creationId xmlns:p14="http://schemas.microsoft.com/office/powerpoint/2010/main" val="4156338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56E233-B600-00EC-CE37-D0CCAC4C6141}"/>
              </a:ext>
            </a:extLst>
          </p:cNvPr>
          <p:cNvSpPr txBox="1"/>
          <p:nvPr/>
        </p:nvSpPr>
        <p:spPr>
          <a:xfrm>
            <a:off x="1216325" y="1166843"/>
            <a:ext cx="948905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2400" dirty="0"/>
              <a:t>6. R käsud meetodi kasutamiseks (vastavalt tabelile)</a:t>
            </a:r>
          </a:p>
          <a:p>
            <a:r>
              <a:rPr lang="et-EE" sz="2400" dirty="0"/>
              <a:t>Eeldades, et andmetabel on </a:t>
            </a:r>
            <a:r>
              <a:rPr lang="et-EE" sz="2400" dirty="0" err="1"/>
              <a:t>kormoran_andmed</a:t>
            </a:r>
            <a:r>
              <a:rPr lang="et-EE" sz="2400" dirty="0"/>
              <a:t>, kus on veerg </a:t>
            </a:r>
            <a:r>
              <a:rPr lang="et-EE" sz="2400" dirty="0" err="1"/>
              <a:t>mudilate_arv</a:t>
            </a:r>
            <a:r>
              <a:rPr lang="et-EE" sz="2400" dirty="0"/>
              <a:t> ja hooaeg:</a:t>
            </a:r>
          </a:p>
          <a:p>
            <a:r>
              <a:rPr lang="et-EE" sz="2400" dirty="0"/>
              <a:t>R</a:t>
            </a:r>
          </a:p>
          <a:p>
            <a:r>
              <a:rPr lang="et-EE" sz="2400" dirty="0"/>
              <a:t># 1. Kirjeldav statistika: leiame keskmised ja mediaanid gruppide kaupa</a:t>
            </a:r>
          </a:p>
          <a:p>
            <a:r>
              <a:rPr lang="et-EE" sz="2400" dirty="0" err="1"/>
              <a:t>tapply</a:t>
            </a:r>
            <a:r>
              <a:rPr lang="et-EE" sz="2400" dirty="0"/>
              <a:t>(</a:t>
            </a:r>
            <a:r>
              <a:rPr lang="et-EE" sz="2400" dirty="0" err="1"/>
              <a:t>kormoran_andmed$mudilate_arv</a:t>
            </a:r>
            <a:r>
              <a:rPr lang="et-EE" sz="2400" dirty="0"/>
              <a:t>, </a:t>
            </a:r>
            <a:r>
              <a:rPr lang="et-EE" sz="2400" dirty="0" err="1"/>
              <a:t>kormoran_andmed$hooaeg</a:t>
            </a:r>
            <a:r>
              <a:rPr lang="et-EE" sz="2400" dirty="0"/>
              <a:t>, </a:t>
            </a:r>
            <a:r>
              <a:rPr lang="et-EE" sz="2400" dirty="0" err="1"/>
              <a:t>summary</a:t>
            </a:r>
            <a:r>
              <a:rPr lang="et-EE" sz="2400" dirty="0"/>
              <a:t>)</a:t>
            </a:r>
          </a:p>
          <a:p>
            <a:endParaRPr lang="et-EE" sz="2400" dirty="0"/>
          </a:p>
          <a:p>
            <a:r>
              <a:rPr lang="et-EE" sz="2400" dirty="0"/>
              <a:t># 2. Normaalsuse kontroll (</a:t>
            </a:r>
            <a:r>
              <a:rPr lang="et-EE" sz="2400" dirty="0" err="1"/>
              <a:t>shapiro</a:t>
            </a:r>
            <a:r>
              <a:rPr lang="et-EE" sz="2400" dirty="0"/>
              <a:t> test lk 4 tabelist )</a:t>
            </a:r>
          </a:p>
          <a:p>
            <a:r>
              <a:rPr lang="et-EE" sz="2400" dirty="0" err="1"/>
              <a:t>shapiro.test</a:t>
            </a:r>
            <a:r>
              <a:rPr lang="et-EE" sz="2400" dirty="0"/>
              <a:t>(</a:t>
            </a:r>
            <a:r>
              <a:rPr lang="et-EE" sz="2400" dirty="0" err="1"/>
              <a:t>kormoran_andmed$mudilate_arv</a:t>
            </a:r>
            <a:r>
              <a:rPr lang="et-EE" sz="2400" dirty="0"/>
              <a:t>)</a:t>
            </a:r>
          </a:p>
          <a:p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756175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FF092D-327B-5C63-6268-1F69317F5069}"/>
              </a:ext>
            </a:extLst>
          </p:cNvPr>
          <p:cNvSpPr txBox="1"/>
          <p:nvPr/>
        </p:nvSpPr>
        <p:spPr>
          <a:xfrm>
            <a:off x="1880558" y="2881223"/>
            <a:ext cx="724618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2400" dirty="0"/>
              <a:t># 4. Joonise tellimine: Karp-vurrud diagramm (lk 2 tabelist )</a:t>
            </a:r>
          </a:p>
          <a:p>
            <a:r>
              <a:rPr lang="et-EE" sz="2400" dirty="0" err="1"/>
              <a:t>boxplot</a:t>
            </a:r>
            <a:r>
              <a:rPr lang="et-EE" sz="2400" dirty="0"/>
              <a:t>(</a:t>
            </a:r>
            <a:r>
              <a:rPr lang="et-EE" sz="2400" dirty="0" err="1"/>
              <a:t>mudilate_arv</a:t>
            </a:r>
            <a:r>
              <a:rPr lang="et-EE" sz="2400" dirty="0"/>
              <a:t> ~ hooaeg, </a:t>
            </a:r>
            <a:r>
              <a:rPr lang="et-EE" sz="2400" dirty="0" err="1"/>
              <a:t>data</a:t>
            </a:r>
            <a:r>
              <a:rPr lang="et-EE" sz="2400" dirty="0"/>
              <a:t> = </a:t>
            </a:r>
            <a:r>
              <a:rPr lang="et-EE" sz="2400" dirty="0" err="1"/>
              <a:t>kormoran_andmed</a:t>
            </a:r>
            <a:r>
              <a:rPr lang="et-EE" sz="2400" dirty="0"/>
              <a:t>, </a:t>
            </a:r>
          </a:p>
          <a:p>
            <a:r>
              <a:rPr lang="et-EE" sz="2400" dirty="0"/>
              <a:t>        </a:t>
            </a:r>
            <a:r>
              <a:rPr lang="et-EE" sz="2400" dirty="0" err="1"/>
              <a:t>main</a:t>
            </a:r>
            <a:r>
              <a:rPr lang="et-EE" sz="2400" dirty="0"/>
              <a:t>="Ümarmudilate arv kormorani toidus", </a:t>
            </a:r>
          </a:p>
          <a:p>
            <a:r>
              <a:rPr lang="et-EE" sz="2400" dirty="0"/>
              <a:t>        </a:t>
            </a:r>
            <a:r>
              <a:rPr lang="et-EE" sz="2400" dirty="0" err="1"/>
              <a:t>ylab</a:t>
            </a:r>
            <a:r>
              <a:rPr lang="et-EE" sz="2400" dirty="0"/>
              <a:t>="Arv </a:t>
            </a:r>
            <a:r>
              <a:rPr lang="et-EE" sz="2400" dirty="0" err="1"/>
              <a:t>räppetombus</a:t>
            </a:r>
            <a:r>
              <a:rPr lang="et-EE" sz="2400" dirty="0"/>
              <a:t>", </a:t>
            </a:r>
            <a:r>
              <a:rPr lang="et-EE" sz="2400" dirty="0" err="1"/>
              <a:t>xlab</a:t>
            </a:r>
            <a:r>
              <a:rPr lang="et-EE" sz="2400" dirty="0"/>
              <a:t>="Hooaeg", </a:t>
            </a:r>
            <a:r>
              <a:rPr lang="et-EE" sz="2400" dirty="0" err="1"/>
              <a:t>col</a:t>
            </a:r>
            <a:r>
              <a:rPr lang="et-EE" sz="2400" dirty="0"/>
              <a:t>=c("</a:t>
            </a:r>
            <a:r>
              <a:rPr lang="et-EE" sz="2400" dirty="0" err="1"/>
              <a:t>orange</a:t>
            </a:r>
            <a:r>
              <a:rPr lang="et-EE" sz="2400" dirty="0"/>
              <a:t>", "</a:t>
            </a:r>
            <a:r>
              <a:rPr lang="et-EE" sz="2400" dirty="0" err="1"/>
              <a:t>lightblue</a:t>
            </a:r>
            <a:r>
              <a:rPr lang="et-EE" sz="2400" dirty="0"/>
              <a:t>"))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FC7DFF-FCCF-C657-49FA-5E59491CFBF0}"/>
              </a:ext>
            </a:extLst>
          </p:cNvPr>
          <p:cNvSpPr txBox="1"/>
          <p:nvPr/>
        </p:nvSpPr>
        <p:spPr>
          <a:xfrm>
            <a:off x="1880559" y="1242204"/>
            <a:ext cx="735833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2400" dirty="0"/>
              <a:t># 3. </a:t>
            </a:r>
            <a:r>
              <a:rPr lang="et-EE" sz="2400" dirty="0" err="1"/>
              <a:t>Wilcoxoni</a:t>
            </a:r>
            <a:r>
              <a:rPr lang="et-EE" sz="2400" dirty="0"/>
              <a:t> test (kuna tegu on binaarse faktoriga, lk 2 tabelis )</a:t>
            </a:r>
          </a:p>
          <a:p>
            <a:r>
              <a:rPr lang="et-EE" sz="2400" dirty="0" err="1"/>
              <a:t>wilcox.test</a:t>
            </a:r>
            <a:r>
              <a:rPr lang="et-EE" sz="2400" dirty="0"/>
              <a:t>(</a:t>
            </a:r>
            <a:r>
              <a:rPr lang="et-EE" sz="2400" dirty="0" err="1"/>
              <a:t>mudilate_arv</a:t>
            </a:r>
            <a:r>
              <a:rPr lang="et-EE" sz="2400" dirty="0"/>
              <a:t> ~ hooaeg, </a:t>
            </a:r>
            <a:r>
              <a:rPr lang="et-EE" sz="2400" dirty="0" err="1"/>
              <a:t>data</a:t>
            </a:r>
            <a:r>
              <a:rPr lang="et-EE" sz="2400" dirty="0"/>
              <a:t> = </a:t>
            </a:r>
            <a:r>
              <a:rPr lang="et-EE" sz="2400" dirty="0" err="1"/>
              <a:t>kormoran_andmed</a:t>
            </a:r>
            <a:r>
              <a:rPr lang="et-EE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69987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'i kujundus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'i kujundus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'i kujundu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514</Words>
  <Application>Microsoft Office PowerPoint</Application>
  <PresentationFormat>Laiekraan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 Ümarmudila osakaalu statistiline erinevus kormoranide toidus suvisel ja talvisel hooajal 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</vt:vector>
  </TitlesOfParts>
  <Company>Voco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Hindrek Sokk</dc:creator>
  <cp:lastModifiedBy>Hindrek Sokk</cp:lastModifiedBy>
  <cp:revision>1</cp:revision>
  <dcterms:created xsi:type="dcterms:W3CDTF">2026-01-14T12:58:08Z</dcterms:created>
  <dcterms:modified xsi:type="dcterms:W3CDTF">2026-01-14T13:03:49Z</dcterms:modified>
</cp:coreProperties>
</file>