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9" r:id="rId6"/>
    <p:sldId id="270" r:id="rId7"/>
    <p:sldId id="259" r:id="rId8"/>
    <p:sldId id="272" r:id="rId9"/>
    <p:sldId id="273" r:id="rId10"/>
    <p:sldId id="276" r:id="rId11"/>
    <p:sldId id="275" r:id="rId12"/>
    <p:sldId id="280" r:id="rId13"/>
    <p:sldId id="281" r:id="rId14"/>
    <p:sldId id="274" r:id="rId15"/>
    <p:sldId id="277" r:id="rId16"/>
    <p:sldId id="271" r:id="rId17"/>
    <p:sldId id="278" r:id="rId18"/>
    <p:sldId id="282" r:id="rId19"/>
    <p:sldId id="283" r:id="rId20"/>
    <p:sldId id="286" r:id="rId21"/>
    <p:sldId id="284" r:id="rId22"/>
    <p:sldId id="285" r:id="rId23"/>
    <p:sldId id="288" r:id="rId24"/>
    <p:sldId id="287" r:id="rId25"/>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Laadita, tabeliruudustik">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D27DB4-2CF1-470A-9007-E74050FA20A9}" type="doc">
      <dgm:prSet loTypeId="urn:microsoft.com/office/officeart/2005/8/layout/hProcess9" loCatId="process" qsTypeId="urn:microsoft.com/office/officeart/2005/8/quickstyle/simple1" qsCatId="simple" csTypeId="urn:microsoft.com/office/officeart/2005/8/colors/accent0_1" csCatId="mainScheme" phldr="1"/>
      <dgm:spPr/>
      <dgm:t>
        <a:bodyPr/>
        <a:lstStyle/>
        <a:p>
          <a:endParaRPr lang="et-EE"/>
        </a:p>
      </dgm:t>
    </dgm:pt>
    <dgm:pt modelId="{37C0A216-9DA8-4415-97AE-81F92AD12BC1}">
      <dgm:prSet phldrT="[Tekst]"/>
      <dgm:spPr/>
      <dgm:t>
        <a:bodyPr/>
        <a:lstStyle/>
        <a:p>
          <a:pPr>
            <a:buFont typeface="+mj-lt"/>
            <a:buAutoNum type="arabicPeriod"/>
          </a:pPr>
          <a:r>
            <a:rPr lang="et-EE" dirty="0">
              <a:ea typeface="MS Mincho" panose="02020609040205080304" pitchFamily="49" charset="-128"/>
              <a:cs typeface="Times New Roman" panose="02020603050405020304" pitchFamily="18" charset="0"/>
            </a:rPr>
            <a:t>Organisatsiooni missiooni ja visiooni sõnastamine (sh olemasoleva ülevaatamine ja vajadusel uuendamine)</a:t>
          </a:r>
          <a:endParaRPr lang="et-EE" dirty="0"/>
        </a:p>
      </dgm:t>
    </dgm:pt>
    <dgm:pt modelId="{FCAA1A2B-2930-4B5B-98FD-AE8ED2ED4335}" type="parTrans" cxnId="{84E30455-AE9B-4D7F-A31C-68FF74237CEF}">
      <dgm:prSet/>
      <dgm:spPr/>
      <dgm:t>
        <a:bodyPr/>
        <a:lstStyle/>
        <a:p>
          <a:endParaRPr lang="et-EE">
            <a:solidFill>
              <a:schemeClr val="tx1"/>
            </a:solidFill>
          </a:endParaRPr>
        </a:p>
      </dgm:t>
    </dgm:pt>
    <dgm:pt modelId="{21E2F72A-9F2A-4FC5-94FC-EADE31D0A68B}" type="sibTrans" cxnId="{84E30455-AE9B-4D7F-A31C-68FF74237CEF}">
      <dgm:prSet/>
      <dgm:spPr/>
      <dgm:t>
        <a:bodyPr/>
        <a:lstStyle/>
        <a:p>
          <a:endParaRPr lang="et-EE">
            <a:solidFill>
              <a:schemeClr val="tx1"/>
            </a:solidFill>
          </a:endParaRPr>
        </a:p>
      </dgm:t>
    </dgm:pt>
    <dgm:pt modelId="{4BF9F25D-27ED-4092-BA55-1FFD2644E750}">
      <dgm:prSet phldrT="[Tekst]"/>
      <dgm:spPr/>
      <dgm:t>
        <a:bodyPr/>
        <a:lstStyle/>
        <a:p>
          <a:pPr>
            <a:buFont typeface="+mj-lt"/>
            <a:buAutoNum type="arabicPeriod"/>
          </a:pPr>
          <a:r>
            <a:rPr lang="et-EE">
              <a:effectLst/>
              <a:ea typeface="MS Mincho" panose="02020609040205080304" pitchFamily="49" charset="-128"/>
              <a:cs typeface="Times New Roman" panose="02020603050405020304" pitchFamily="18" charset="0"/>
            </a:rPr>
            <a:t>Keskkonna analüüs (sise- ja väliskeskkond)</a:t>
          </a:r>
          <a:endParaRPr lang="et-EE" dirty="0"/>
        </a:p>
      </dgm:t>
    </dgm:pt>
    <dgm:pt modelId="{2BF8F7EF-550B-4080-9D0C-92C450975E70}" type="parTrans" cxnId="{F8FF65DF-BBD9-4E7F-87D5-9C49F196ABC7}">
      <dgm:prSet/>
      <dgm:spPr/>
      <dgm:t>
        <a:bodyPr/>
        <a:lstStyle/>
        <a:p>
          <a:endParaRPr lang="et-EE">
            <a:solidFill>
              <a:schemeClr val="tx1"/>
            </a:solidFill>
          </a:endParaRPr>
        </a:p>
      </dgm:t>
    </dgm:pt>
    <dgm:pt modelId="{F103AF94-624E-41D7-ACC7-6EC310E77864}" type="sibTrans" cxnId="{F8FF65DF-BBD9-4E7F-87D5-9C49F196ABC7}">
      <dgm:prSet/>
      <dgm:spPr/>
      <dgm:t>
        <a:bodyPr/>
        <a:lstStyle/>
        <a:p>
          <a:endParaRPr lang="et-EE">
            <a:solidFill>
              <a:schemeClr val="tx1"/>
            </a:solidFill>
          </a:endParaRPr>
        </a:p>
      </dgm:t>
    </dgm:pt>
    <dgm:pt modelId="{43369AB2-A0B9-485C-84A2-F04AFAA8B9A2}">
      <dgm:prSet phldrT="[Tekst]"/>
      <dgm:spPr/>
      <dgm:t>
        <a:bodyPr/>
        <a:lstStyle/>
        <a:p>
          <a:r>
            <a:rPr lang="et-EE">
              <a:ea typeface="MS Mincho" panose="02020609040205080304" pitchFamily="49" charset="-128"/>
              <a:cs typeface="Times New Roman" panose="02020603050405020304" pitchFamily="18" charset="0"/>
            </a:rPr>
            <a:t>Konkurentsieelise väljaselgitamine</a:t>
          </a:r>
          <a:endParaRPr lang="et-EE" dirty="0"/>
        </a:p>
      </dgm:t>
    </dgm:pt>
    <dgm:pt modelId="{B876BE94-67EE-4368-92CC-704019E0CCF2}" type="parTrans" cxnId="{BD08BBEB-2496-4912-8D8C-1DF55D59099E}">
      <dgm:prSet/>
      <dgm:spPr/>
      <dgm:t>
        <a:bodyPr/>
        <a:lstStyle/>
        <a:p>
          <a:endParaRPr lang="et-EE">
            <a:solidFill>
              <a:schemeClr val="tx1"/>
            </a:solidFill>
          </a:endParaRPr>
        </a:p>
      </dgm:t>
    </dgm:pt>
    <dgm:pt modelId="{04D7B0CC-40B4-4D2B-978C-2EA526D40B9F}" type="sibTrans" cxnId="{BD08BBEB-2496-4912-8D8C-1DF55D59099E}">
      <dgm:prSet/>
      <dgm:spPr/>
      <dgm:t>
        <a:bodyPr/>
        <a:lstStyle/>
        <a:p>
          <a:endParaRPr lang="et-EE">
            <a:solidFill>
              <a:schemeClr val="tx1"/>
            </a:solidFill>
          </a:endParaRPr>
        </a:p>
      </dgm:t>
    </dgm:pt>
    <dgm:pt modelId="{C83CB195-7149-4086-B66A-33CDF6D33491}">
      <dgm:prSet phldrT="[Tekst]"/>
      <dgm:spPr/>
      <dgm:t>
        <a:bodyPr/>
        <a:lstStyle/>
        <a:p>
          <a:r>
            <a:rPr lang="et-EE" dirty="0">
              <a:effectLst/>
              <a:ea typeface="MS Mincho" panose="02020609040205080304" pitchFamily="49" charset="-128"/>
              <a:cs typeface="Times New Roman" panose="02020603050405020304" pitchFamily="18" charset="0"/>
            </a:rPr>
            <a:t>Strateegiliste valikute tegemine (alternatiivide hindamine)</a:t>
          </a:r>
          <a:endParaRPr lang="et-EE" dirty="0"/>
        </a:p>
      </dgm:t>
    </dgm:pt>
    <dgm:pt modelId="{B85D8534-8ABC-44DD-BA68-062662E1D70C}" type="parTrans" cxnId="{54853C36-EC59-44B4-AFBD-6E78AA30E7C6}">
      <dgm:prSet/>
      <dgm:spPr/>
      <dgm:t>
        <a:bodyPr/>
        <a:lstStyle/>
        <a:p>
          <a:endParaRPr lang="et-EE">
            <a:solidFill>
              <a:schemeClr val="tx1"/>
            </a:solidFill>
          </a:endParaRPr>
        </a:p>
      </dgm:t>
    </dgm:pt>
    <dgm:pt modelId="{21B268BC-734D-4971-BA83-8EB5DA8F7175}" type="sibTrans" cxnId="{54853C36-EC59-44B4-AFBD-6E78AA30E7C6}">
      <dgm:prSet/>
      <dgm:spPr/>
      <dgm:t>
        <a:bodyPr/>
        <a:lstStyle/>
        <a:p>
          <a:endParaRPr lang="et-EE">
            <a:solidFill>
              <a:schemeClr val="tx1"/>
            </a:solidFill>
          </a:endParaRPr>
        </a:p>
      </dgm:t>
    </dgm:pt>
    <dgm:pt modelId="{5C976D78-8945-447C-A673-C56DDE03F34D}">
      <dgm:prSet phldrT="[Tekst]"/>
      <dgm:spPr/>
      <dgm:t>
        <a:bodyPr/>
        <a:lstStyle/>
        <a:p>
          <a:r>
            <a:rPr lang="et-EE" dirty="0"/>
            <a:t>Tulemuste hindamine ja suuna kohandamine</a:t>
          </a:r>
        </a:p>
      </dgm:t>
    </dgm:pt>
    <dgm:pt modelId="{0DFB35B3-32AD-4F5E-AECF-C1BE309DEED0}" type="parTrans" cxnId="{30EF97A7-A298-46CE-B17A-5658413CF0DF}">
      <dgm:prSet/>
      <dgm:spPr/>
      <dgm:t>
        <a:bodyPr/>
        <a:lstStyle/>
        <a:p>
          <a:endParaRPr lang="et-EE">
            <a:solidFill>
              <a:schemeClr val="tx1"/>
            </a:solidFill>
          </a:endParaRPr>
        </a:p>
      </dgm:t>
    </dgm:pt>
    <dgm:pt modelId="{220FDC9E-4075-4353-B092-1546F3B830DB}" type="sibTrans" cxnId="{30EF97A7-A298-46CE-B17A-5658413CF0DF}">
      <dgm:prSet/>
      <dgm:spPr/>
      <dgm:t>
        <a:bodyPr/>
        <a:lstStyle/>
        <a:p>
          <a:endParaRPr lang="et-EE">
            <a:solidFill>
              <a:schemeClr val="tx1"/>
            </a:solidFill>
          </a:endParaRPr>
        </a:p>
      </dgm:t>
    </dgm:pt>
    <dgm:pt modelId="{59B1F1C2-0559-4559-BC58-4B25F4430D39}">
      <dgm:prSet phldrT="[Tekst]"/>
      <dgm:spPr/>
      <dgm:t>
        <a:bodyPr/>
        <a:lstStyle/>
        <a:p>
          <a:r>
            <a:rPr lang="et-EE" dirty="0">
              <a:effectLst/>
              <a:ea typeface="MS Mincho" panose="02020609040205080304" pitchFamily="49" charset="-128"/>
              <a:cs typeface="Times New Roman" panose="02020603050405020304" pitchFamily="18" charset="0"/>
            </a:rPr>
            <a:t>Strateegia elluviimine </a:t>
          </a:r>
          <a:endParaRPr lang="et-EE" dirty="0"/>
        </a:p>
      </dgm:t>
    </dgm:pt>
    <dgm:pt modelId="{C1D6C216-B7C5-4317-A5CB-436CD47C0D9E}" type="parTrans" cxnId="{3A3C01FB-A11A-42B4-97AF-D38AB105DF30}">
      <dgm:prSet/>
      <dgm:spPr/>
      <dgm:t>
        <a:bodyPr/>
        <a:lstStyle/>
        <a:p>
          <a:endParaRPr lang="et-EE">
            <a:solidFill>
              <a:schemeClr val="tx1"/>
            </a:solidFill>
          </a:endParaRPr>
        </a:p>
      </dgm:t>
    </dgm:pt>
    <dgm:pt modelId="{4987447F-DDF7-4771-9A42-24EDF4ADE4D2}" type="sibTrans" cxnId="{3A3C01FB-A11A-42B4-97AF-D38AB105DF30}">
      <dgm:prSet/>
      <dgm:spPr/>
      <dgm:t>
        <a:bodyPr/>
        <a:lstStyle/>
        <a:p>
          <a:endParaRPr lang="et-EE">
            <a:solidFill>
              <a:schemeClr val="tx1"/>
            </a:solidFill>
          </a:endParaRPr>
        </a:p>
      </dgm:t>
    </dgm:pt>
    <dgm:pt modelId="{6B1A8890-0614-4508-A027-3596DE020B1F}" type="pres">
      <dgm:prSet presAssocID="{1DD27DB4-2CF1-470A-9007-E74050FA20A9}" presName="CompostProcess" presStyleCnt="0">
        <dgm:presLayoutVars>
          <dgm:dir/>
          <dgm:resizeHandles val="exact"/>
        </dgm:presLayoutVars>
      </dgm:prSet>
      <dgm:spPr/>
    </dgm:pt>
    <dgm:pt modelId="{DDCB6434-4B27-4C23-8511-143459C5281E}" type="pres">
      <dgm:prSet presAssocID="{1DD27DB4-2CF1-470A-9007-E74050FA20A9}" presName="arrow" presStyleLbl="bgShp" presStyleIdx="0" presStyleCnt="1" custLinFactNeighborX="-2250" custLinFactNeighborY="7472"/>
      <dgm:spPr/>
    </dgm:pt>
    <dgm:pt modelId="{FDD1E5B1-6AE8-4622-A8B4-721D323C67BC}" type="pres">
      <dgm:prSet presAssocID="{1DD27DB4-2CF1-470A-9007-E74050FA20A9}" presName="linearProcess" presStyleCnt="0"/>
      <dgm:spPr/>
    </dgm:pt>
    <dgm:pt modelId="{BEEDBEAF-137B-429C-95D8-A52F23B2687A}" type="pres">
      <dgm:prSet presAssocID="{37C0A216-9DA8-4415-97AE-81F92AD12BC1}" presName="textNode" presStyleLbl="node1" presStyleIdx="0" presStyleCnt="6">
        <dgm:presLayoutVars>
          <dgm:bulletEnabled val="1"/>
        </dgm:presLayoutVars>
      </dgm:prSet>
      <dgm:spPr/>
    </dgm:pt>
    <dgm:pt modelId="{44188E79-BC8C-4997-9B28-6887B2691643}" type="pres">
      <dgm:prSet presAssocID="{21E2F72A-9F2A-4FC5-94FC-EADE31D0A68B}" presName="sibTrans" presStyleCnt="0"/>
      <dgm:spPr/>
    </dgm:pt>
    <dgm:pt modelId="{96E5C465-7395-4790-97CC-1C8F2FF5DB4C}" type="pres">
      <dgm:prSet presAssocID="{4BF9F25D-27ED-4092-BA55-1FFD2644E750}" presName="textNode" presStyleLbl="node1" presStyleIdx="1" presStyleCnt="6">
        <dgm:presLayoutVars>
          <dgm:bulletEnabled val="1"/>
        </dgm:presLayoutVars>
      </dgm:prSet>
      <dgm:spPr/>
    </dgm:pt>
    <dgm:pt modelId="{EF3CE6E6-67F1-4987-83F5-74E5374853BF}" type="pres">
      <dgm:prSet presAssocID="{F103AF94-624E-41D7-ACC7-6EC310E77864}" presName="sibTrans" presStyleCnt="0"/>
      <dgm:spPr/>
    </dgm:pt>
    <dgm:pt modelId="{1FA712B8-F18E-45BD-95A9-3629B41FA28F}" type="pres">
      <dgm:prSet presAssocID="{43369AB2-A0B9-485C-84A2-F04AFAA8B9A2}" presName="textNode" presStyleLbl="node1" presStyleIdx="2" presStyleCnt="6" custLinFactNeighborX="24355" custLinFactNeighborY="0">
        <dgm:presLayoutVars>
          <dgm:bulletEnabled val="1"/>
        </dgm:presLayoutVars>
      </dgm:prSet>
      <dgm:spPr/>
    </dgm:pt>
    <dgm:pt modelId="{968667D0-DD03-4978-BA56-DFFDB64C18D6}" type="pres">
      <dgm:prSet presAssocID="{04D7B0CC-40B4-4D2B-978C-2EA526D40B9F}" presName="sibTrans" presStyleCnt="0"/>
      <dgm:spPr/>
    </dgm:pt>
    <dgm:pt modelId="{21F753BC-5BD6-41E4-9D91-52D07340E3E8}" type="pres">
      <dgm:prSet presAssocID="{C83CB195-7149-4086-B66A-33CDF6D33491}" presName="textNode" presStyleLbl="node1" presStyleIdx="3" presStyleCnt="6">
        <dgm:presLayoutVars>
          <dgm:bulletEnabled val="1"/>
        </dgm:presLayoutVars>
      </dgm:prSet>
      <dgm:spPr/>
    </dgm:pt>
    <dgm:pt modelId="{3D1EFC63-044B-4EDA-996A-F73B071C9753}" type="pres">
      <dgm:prSet presAssocID="{21B268BC-734D-4971-BA83-8EB5DA8F7175}" presName="sibTrans" presStyleCnt="0"/>
      <dgm:spPr/>
    </dgm:pt>
    <dgm:pt modelId="{87069693-78A7-47F0-879D-9E04628E9F6E}" type="pres">
      <dgm:prSet presAssocID="{59B1F1C2-0559-4559-BC58-4B25F4430D39}" presName="textNode" presStyleLbl="node1" presStyleIdx="4" presStyleCnt="6">
        <dgm:presLayoutVars>
          <dgm:bulletEnabled val="1"/>
        </dgm:presLayoutVars>
      </dgm:prSet>
      <dgm:spPr/>
    </dgm:pt>
    <dgm:pt modelId="{9BB9E169-AFAA-4DA1-B00B-F080DD34EA64}" type="pres">
      <dgm:prSet presAssocID="{4987447F-DDF7-4771-9A42-24EDF4ADE4D2}" presName="sibTrans" presStyleCnt="0"/>
      <dgm:spPr/>
    </dgm:pt>
    <dgm:pt modelId="{B0D9E53B-C388-409F-B2AD-CC900FE0569B}" type="pres">
      <dgm:prSet presAssocID="{5C976D78-8945-447C-A673-C56DDE03F34D}" presName="textNode" presStyleLbl="node1" presStyleIdx="5" presStyleCnt="6">
        <dgm:presLayoutVars>
          <dgm:bulletEnabled val="1"/>
        </dgm:presLayoutVars>
      </dgm:prSet>
      <dgm:spPr/>
    </dgm:pt>
  </dgm:ptLst>
  <dgm:cxnLst>
    <dgm:cxn modelId="{1FDDBE06-05A5-4960-A7CF-B684C0B8FACE}" type="presOf" srcId="{5C976D78-8945-447C-A673-C56DDE03F34D}" destId="{B0D9E53B-C388-409F-B2AD-CC900FE0569B}" srcOrd="0" destOrd="0" presId="urn:microsoft.com/office/officeart/2005/8/layout/hProcess9"/>
    <dgm:cxn modelId="{FC191617-BD3C-415B-9DB1-A5A682524FF4}" type="presOf" srcId="{4BF9F25D-27ED-4092-BA55-1FFD2644E750}" destId="{96E5C465-7395-4790-97CC-1C8F2FF5DB4C}" srcOrd="0" destOrd="0" presId="urn:microsoft.com/office/officeart/2005/8/layout/hProcess9"/>
    <dgm:cxn modelId="{9D461030-C07F-4743-9EA8-3C14C1195404}" type="presOf" srcId="{37C0A216-9DA8-4415-97AE-81F92AD12BC1}" destId="{BEEDBEAF-137B-429C-95D8-A52F23B2687A}" srcOrd="0" destOrd="0" presId="urn:microsoft.com/office/officeart/2005/8/layout/hProcess9"/>
    <dgm:cxn modelId="{54853C36-EC59-44B4-AFBD-6E78AA30E7C6}" srcId="{1DD27DB4-2CF1-470A-9007-E74050FA20A9}" destId="{C83CB195-7149-4086-B66A-33CDF6D33491}" srcOrd="3" destOrd="0" parTransId="{B85D8534-8ABC-44DD-BA68-062662E1D70C}" sibTransId="{21B268BC-734D-4971-BA83-8EB5DA8F7175}"/>
    <dgm:cxn modelId="{7A621339-F5A5-45FE-BBD6-0D790CB12769}" type="presOf" srcId="{1DD27DB4-2CF1-470A-9007-E74050FA20A9}" destId="{6B1A8890-0614-4508-A027-3596DE020B1F}" srcOrd="0" destOrd="0" presId="urn:microsoft.com/office/officeart/2005/8/layout/hProcess9"/>
    <dgm:cxn modelId="{E8D4983D-7D42-488E-B1D9-A27716DF422D}" type="presOf" srcId="{C83CB195-7149-4086-B66A-33CDF6D33491}" destId="{21F753BC-5BD6-41E4-9D91-52D07340E3E8}" srcOrd="0" destOrd="0" presId="urn:microsoft.com/office/officeart/2005/8/layout/hProcess9"/>
    <dgm:cxn modelId="{7C90415F-69E8-4988-804C-0BD28E4C44D1}" type="presOf" srcId="{59B1F1C2-0559-4559-BC58-4B25F4430D39}" destId="{87069693-78A7-47F0-879D-9E04628E9F6E}" srcOrd="0" destOrd="0" presId="urn:microsoft.com/office/officeart/2005/8/layout/hProcess9"/>
    <dgm:cxn modelId="{84E30455-AE9B-4D7F-A31C-68FF74237CEF}" srcId="{1DD27DB4-2CF1-470A-9007-E74050FA20A9}" destId="{37C0A216-9DA8-4415-97AE-81F92AD12BC1}" srcOrd="0" destOrd="0" parTransId="{FCAA1A2B-2930-4B5B-98FD-AE8ED2ED4335}" sibTransId="{21E2F72A-9F2A-4FC5-94FC-EADE31D0A68B}"/>
    <dgm:cxn modelId="{704A8C98-6D6B-4592-82C3-899F36E41ABC}" type="presOf" srcId="{43369AB2-A0B9-485C-84A2-F04AFAA8B9A2}" destId="{1FA712B8-F18E-45BD-95A9-3629B41FA28F}" srcOrd="0" destOrd="0" presId="urn:microsoft.com/office/officeart/2005/8/layout/hProcess9"/>
    <dgm:cxn modelId="{30EF97A7-A298-46CE-B17A-5658413CF0DF}" srcId="{1DD27DB4-2CF1-470A-9007-E74050FA20A9}" destId="{5C976D78-8945-447C-A673-C56DDE03F34D}" srcOrd="5" destOrd="0" parTransId="{0DFB35B3-32AD-4F5E-AECF-C1BE309DEED0}" sibTransId="{220FDC9E-4075-4353-B092-1546F3B830DB}"/>
    <dgm:cxn modelId="{F8FF65DF-BBD9-4E7F-87D5-9C49F196ABC7}" srcId="{1DD27DB4-2CF1-470A-9007-E74050FA20A9}" destId="{4BF9F25D-27ED-4092-BA55-1FFD2644E750}" srcOrd="1" destOrd="0" parTransId="{2BF8F7EF-550B-4080-9D0C-92C450975E70}" sibTransId="{F103AF94-624E-41D7-ACC7-6EC310E77864}"/>
    <dgm:cxn modelId="{BD08BBEB-2496-4912-8D8C-1DF55D59099E}" srcId="{1DD27DB4-2CF1-470A-9007-E74050FA20A9}" destId="{43369AB2-A0B9-485C-84A2-F04AFAA8B9A2}" srcOrd="2" destOrd="0" parTransId="{B876BE94-67EE-4368-92CC-704019E0CCF2}" sibTransId="{04D7B0CC-40B4-4D2B-978C-2EA526D40B9F}"/>
    <dgm:cxn modelId="{3A3C01FB-A11A-42B4-97AF-D38AB105DF30}" srcId="{1DD27DB4-2CF1-470A-9007-E74050FA20A9}" destId="{59B1F1C2-0559-4559-BC58-4B25F4430D39}" srcOrd="4" destOrd="0" parTransId="{C1D6C216-B7C5-4317-A5CB-436CD47C0D9E}" sibTransId="{4987447F-DDF7-4771-9A42-24EDF4ADE4D2}"/>
    <dgm:cxn modelId="{7DD163DD-D84C-4F66-85F9-4CBC26B2EBB0}" type="presParOf" srcId="{6B1A8890-0614-4508-A027-3596DE020B1F}" destId="{DDCB6434-4B27-4C23-8511-143459C5281E}" srcOrd="0" destOrd="0" presId="urn:microsoft.com/office/officeart/2005/8/layout/hProcess9"/>
    <dgm:cxn modelId="{7F6B8F35-DD4B-4F37-B4DA-9D847B8C360C}" type="presParOf" srcId="{6B1A8890-0614-4508-A027-3596DE020B1F}" destId="{FDD1E5B1-6AE8-4622-A8B4-721D323C67BC}" srcOrd="1" destOrd="0" presId="urn:microsoft.com/office/officeart/2005/8/layout/hProcess9"/>
    <dgm:cxn modelId="{589C8205-3BA1-40BE-91B7-B2B4A26FD2F6}" type="presParOf" srcId="{FDD1E5B1-6AE8-4622-A8B4-721D323C67BC}" destId="{BEEDBEAF-137B-429C-95D8-A52F23B2687A}" srcOrd="0" destOrd="0" presId="urn:microsoft.com/office/officeart/2005/8/layout/hProcess9"/>
    <dgm:cxn modelId="{1DCD5EEC-3108-4DDC-A96F-1C117E1F3B9A}" type="presParOf" srcId="{FDD1E5B1-6AE8-4622-A8B4-721D323C67BC}" destId="{44188E79-BC8C-4997-9B28-6887B2691643}" srcOrd="1" destOrd="0" presId="urn:microsoft.com/office/officeart/2005/8/layout/hProcess9"/>
    <dgm:cxn modelId="{11D5FB07-AE2E-4A55-B37B-4976064B45C6}" type="presParOf" srcId="{FDD1E5B1-6AE8-4622-A8B4-721D323C67BC}" destId="{96E5C465-7395-4790-97CC-1C8F2FF5DB4C}" srcOrd="2" destOrd="0" presId="urn:microsoft.com/office/officeart/2005/8/layout/hProcess9"/>
    <dgm:cxn modelId="{6547D3F7-2452-4D30-B40F-9EB079015280}" type="presParOf" srcId="{FDD1E5B1-6AE8-4622-A8B4-721D323C67BC}" destId="{EF3CE6E6-67F1-4987-83F5-74E5374853BF}" srcOrd="3" destOrd="0" presId="urn:microsoft.com/office/officeart/2005/8/layout/hProcess9"/>
    <dgm:cxn modelId="{5810BABC-24F5-4E3D-99E3-13B33C3AC7D3}" type="presParOf" srcId="{FDD1E5B1-6AE8-4622-A8B4-721D323C67BC}" destId="{1FA712B8-F18E-45BD-95A9-3629B41FA28F}" srcOrd="4" destOrd="0" presId="urn:microsoft.com/office/officeart/2005/8/layout/hProcess9"/>
    <dgm:cxn modelId="{E180B220-87D1-4F3F-A7B9-413DC0B17B76}" type="presParOf" srcId="{FDD1E5B1-6AE8-4622-A8B4-721D323C67BC}" destId="{968667D0-DD03-4978-BA56-DFFDB64C18D6}" srcOrd="5" destOrd="0" presId="urn:microsoft.com/office/officeart/2005/8/layout/hProcess9"/>
    <dgm:cxn modelId="{8A6C3F67-34BC-4B6E-BDC5-79D9E5A1B0C0}" type="presParOf" srcId="{FDD1E5B1-6AE8-4622-A8B4-721D323C67BC}" destId="{21F753BC-5BD6-41E4-9D91-52D07340E3E8}" srcOrd="6" destOrd="0" presId="urn:microsoft.com/office/officeart/2005/8/layout/hProcess9"/>
    <dgm:cxn modelId="{80E305FB-7A28-4813-8667-6D8686A55C1B}" type="presParOf" srcId="{FDD1E5B1-6AE8-4622-A8B4-721D323C67BC}" destId="{3D1EFC63-044B-4EDA-996A-F73B071C9753}" srcOrd="7" destOrd="0" presId="urn:microsoft.com/office/officeart/2005/8/layout/hProcess9"/>
    <dgm:cxn modelId="{78A0E4D9-9CFC-45F7-9762-44E55B4E117A}" type="presParOf" srcId="{FDD1E5B1-6AE8-4622-A8B4-721D323C67BC}" destId="{87069693-78A7-47F0-879D-9E04628E9F6E}" srcOrd="8" destOrd="0" presId="urn:microsoft.com/office/officeart/2005/8/layout/hProcess9"/>
    <dgm:cxn modelId="{71B02018-6430-42EB-9743-27443F8674DB}" type="presParOf" srcId="{FDD1E5B1-6AE8-4622-A8B4-721D323C67BC}" destId="{9BB9E169-AFAA-4DA1-B00B-F080DD34EA64}" srcOrd="9" destOrd="0" presId="urn:microsoft.com/office/officeart/2005/8/layout/hProcess9"/>
    <dgm:cxn modelId="{A410A5D6-BD9D-42A9-AE88-1C4C937BE661}" type="presParOf" srcId="{FDD1E5B1-6AE8-4622-A8B4-721D323C67BC}" destId="{B0D9E53B-C388-409F-B2AD-CC900FE0569B}"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B6434-4B27-4C23-8511-143459C5281E}">
      <dsp:nvSpPr>
        <dsp:cNvPr id="0" name=""/>
        <dsp:cNvSpPr/>
      </dsp:nvSpPr>
      <dsp:spPr>
        <a:xfrm>
          <a:off x="625086" y="0"/>
          <a:ext cx="9509139" cy="3916129"/>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EDBEAF-137B-429C-95D8-A52F23B2687A}">
      <dsp:nvSpPr>
        <dsp:cNvPr id="0" name=""/>
        <dsp:cNvSpPr/>
      </dsp:nvSpPr>
      <dsp:spPr>
        <a:xfrm>
          <a:off x="3072"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mj-lt"/>
            <a:buNone/>
          </a:pPr>
          <a:r>
            <a:rPr lang="et-EE" sz="1300" kern="1200" dirty="0">
              <a:ea typeface="MS Mincho" panose="02020609040205080304" pitchFamily="49" charset="-128"/>
              <a:cs typeface="Times New Roman" panose="02020603050405020304" pitchFamily="18" charset="0"/>
            </a:rPr>
            <a:t>Organisatsiooni missiooni ja visiooni sõnastamine (sh olemasoleva ülevaatamine ja vajadusel uuendamine)</a:t>
          </a:r>
          <a:endParaRPr lang="et-EE" sz="1300" kern="1200" dirty="0"/>
        </a:p>
      </dsp:txBody>
      <dsp:txXfrm>
        <a:off x="79540" y="1251306"/>
        <a:ext cx="1636036" cy="1413515"/>
      </dsp:txXfrm>
    </dsp:sp>
    <dsp:sp modelId="{96E5C465-7395-4790-97CC-1C8F2FF5DB4C}">
      <dsp:nvSpPr>
        <dsp:cNvPr id="0" name=""/>
        <dsp:cNvSpPr/>
      </dsp:nvSpPr>
      <dsp:spPr>
        <a:xfrm>
          <a:off x="1881493"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mj-lt"/>
            <a:buNone/>
          </a:pPr>
          <a:r>
            <a:rPr lang="et-EE" sz="1300" kern="1200">
              <a:effectLst/>
              <a:ea typeface="MS Mincho" panose="02020609040205080304" pitchFamily="49" charset="-128"/>
              <a:cs typeface="Times New Roman" panose="02020603050405020304" pitchFamily="18" charset="0"/>
            </a:rPr>
            <a:t>Keskkonna analüüs (sise- ja väliskeskkond)</a:t>
          </a:r>
          <a:endParaRPr lang="et-EE" sz="1300" kern="1200" dirty="0"/>
        </a:p>
      </dsp:txBody>
      <dsp:txXfrm>
        <a:off x="1957961" y="1251306"/>
        <a:ext cx="1636036" cy="1413515"/>
      </dsp:txXfrm>
    </dsp:sp>
    <dsp:sp modelId="{1FA712B8-F18E-45BD-95A9-3629B41FA28F}">
      <dsp:nvSpPr>
        <dsp:cNvPr id="0" name=""/>
        <dsp:cNvSpPr/>
      </dsp:nvSpPr>
      <dsp:spPr>
        <a:xfrm>
          <a:off x="3781699"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t-EE" sz="1300" kern="1200">
              <a:ea typeface="MS Mincho" panose="02020609040205080304" pitchFamily="49" charset="-128"/>
              <a:cs typeface="Times New Roman" panose="02020603050405020304" pitchFamily="18" charset="0"/>
            </a:rPr>
            <a:t>Konkurentsieelise väljaselgitamine</a:t>
          </a:r>
          <a:endParaRPr lang="et-EE" sz="1300" kern="1200" dirty="0"/>
        </a:p>
      </dsp:txBody>
      <dsp:txXfrm>
        <a:off x="3858167" y="1251306"/>
        <a:ext cx="1636036" cy="1413515"/>
      </dsp:txXfrm>
    </dsp:sp>
    <dsp:sp modelId="{21F753BC-5BD6-41E4-9D91-52D07340E3E8}">
      <dsp:nvSpPr>
        <dsp:cNvPr id="0" name=""/>
        <dsp:cNvSpPr/>
      </dsp:nvSpPr>
      <dsp:spPr>
        <a:xfrm>
          <a:off x="5638335"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t-EE" sz="1300" kern="1200" dirty="0">
              <a:effectLst/>
              <a:ea typeface="MS Mincho" panose="02020609040205080304" pitchFamily="49" charset="-128"/>
              <a:cs typeface="Times New Roman" panose="02020603050405020304" pitchFamily="18" charset="0"/>
            </a:rPr>
            <a:t>Strateegiliste valikute tegemine (alternatiivide hindamine)</a:t>
          </a:r>
          <a:endParaRPr lang="et-EE" sz="1300" kern="1200" dirty="0"/>
        </a:p>
      </dsp:txBody>
      <dsp:txXfrm>
        <a:off x="5714803" y="1251306"/>
        <a:ext cx="1636036" cy="1413515"/>
      </dsp:txXfrm>
    </dsp:sp>
    <dsp:sp modelId="{87069693-78A7-47F0-879D-9E04628E9F6E}">
      <dsp:nvSpPr>
        <dsp:cNvPr id="0" name=""/>
        <dsp:cNvSpPr/>
      </dsp:nvSpPr>
      <dsp:spPr>
        <a:xfrm>
          <a:off x="7516756"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t-EE" sz="1300" kern="1200" dirty="0">
              <a:effectLst/>
              <a:ea typeface="MS Mincho" panose="02020609040205080304" pitchFamily="49" charset="-128"/>
              <a:cs typeface="Times New Roman" panose="02020603050405020304" pitchFamily="18" charset="0"/>
            </a:rPr>
            <a:t>Strateegia elluviimine </a:t>
          </a:r>
          <a:endParaRPr lang="et-EE" sz="1300" kern="1200" dirty="0"/>
        </a:p>
      </dsp:txBody>
      <dsp:txXfrm>
        <a:off x="7593224" y="1251306"/>
        <a:ext cx="1636036" cy="1413515"/>
      </dsp:txXfrm>
    </dsp:sp>
    <dsp:sp modelId="{B0D9E53B-C388-409F-B2AD-CC900FE0569B}">
      <dsp:nvSpPr>
        <dsp:cNvPr id="0" name=""/>
        <dsp:cNvSpPr/>
      </dsp:nvSpPr>
      <dsp:spPr>
        <a:xfrm>
          <a:off x="9395177" y="1174838"/>
          <a:ext cx="1788972" cy="156645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t-EE" sz="1300" kern="1200" dirty="0"/>
            <a:t>Tulemuste hindamine ja suuna kohandamine</a:t>
          </a:r>
        </a:p>
      </dsp:txBody>
      <dsp:txXfrm>
        <a:off x="9471645" y="1251306"/>
        <a:ext cx="1636036" cy="141351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95F9778-D9EF-4289-ABFD-BE77E23E7F6C}"/>
              </a:ext>
            </a:extLst>
          </p:cNvPr>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p>
        </p:txBody>
      </p:sp>
      <p:sp>
        <p:nvSpPr>
          <p:cNvPr id="3" name="Alapealkiri 2">
            <a:extLst>
              <a:ext uri="{FF2B5EF4-FFF2-40B4-BE49-F238E27FC236}">
                <a16:creationId xmlns:a16="http://schemas.microsoft.com/office/drawing/2014/main" id="{375591E6-135D-4E9E-9061-01FDE94E48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p>
        </p:txBody>
      </p:sp>
      <p:sp>
        <p:nvSpPr>
          <p:cNvPr id="4" name="Kuupäeva kohatäide 3">
            <a:extLst>
              <a:ext uri="{FF2B5EF4-FFF2-40B4-BE49-F238E27FC236}">
                <a16:creationId xmlns:a16="http://schemas.microsoft.com/office/drawing/2014/main" id="{DD728459-57CD-4AD1-BB8A-443C8F513E72}"/>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16034811-1FED-47FE-8FC3-1D4FE448CCBE}"/>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D342F113-D8C1-4454-9332-6645AE3DE82E}"/>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833888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B83ED2-9190-45C9-AA94-F4257E0F7882}"/>
              </a:ext>
            </a:extLst>
          </p:cNvPr>
          <p:cNvSpPr>
            <a:spLocks noGrp="1"/>
          </p:cNvSpPr>
          <p:nvPr>
            <p:ph type="title"/>
          </p:nvPr>
        </p:nvSpPr>
        <p:spPr/>
        <p:txBody>
          <a:bodyPr/>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B1A3C4F4-37D1-457C-A224-5017B23DE7DD}"/>
              </a:ext>
            </a:extLst>
          </p:cNvPr>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73D201EC-0B39-4DB9-9316-7D24AA7BA76F}"/>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70A8E829-7DAC-4FBE-B014-DF961C259273}"/>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6C2489FA-8F72-4A99-BAFB-A4897F5FDDBD}"/>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201554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a:extLst>
              <a:ext uri="{FF2B5EF4-FFF2-40B4-BE49-F238E27FC236}">
                <a16:creationId xmlns:a16="http://schemas.microsoft.com/office/drawing/2014/main" id="{38B226F4-CEEB-431A-B2A8-33A927F9D834}"/>
              </a:ext>
            </a:extLst>
          </p:cNvPr>
          <p:cNvSpPr>
            <a:spLocks noGrp="1"/>
          </p:cNvSpPr>
          <p:nvPr>
            <p:ph type="title" orient="vert"/>
          </p:nvPr>
        </p:nvSpPr>
        <p:spPr>
          <a:xfrm>
            <a:off x="8724900" y="365125"/>
            <a:ext cx="2628900" cy="5811838"/>
          </a:xfrm>
        </p:spPr>
        <p:txBody>
          <a:bodyPr vert="eaVert"/>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5D608507-5F2F-4031-B3A2-48CE334E4801}"/>
              </a:ext>
            </a:extLst>
          </p:cNvPr>
          <p:cNvSpPr>
            <a:spLocks noGrp="1"/>
          </p:cNvSpPr>
          <p:nvPr>
            <p:ph type="body" orient="vert" idx="1"/>
          </p:nvPr>
        </p:nvSpPr>
        <p:spPr>
          <a:xfrm>
            <a:off x="838200" y="365125"/>
            <a:ext cx="7734300"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F677E354-66C9-4ECC-BF51-504AC010EE88}"/>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C7D6433E-A55F-4500-8FC2-297EB632104C}"/>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2061C6D1-D2EF-4AC6-9A05-3D7B4AC73638}"/>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1966583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346BD34-81C5-4D5F-8A35-652049DA9CC4}"/>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BC1EA780-097F-4670-B05C-A805613D23A6}"/>
              </a:ext>
            </a:extLst>
          </p:cNvPr>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B7F166E9-46A7-4FBC-BE45-FA280AEF0F69}"/>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026ADAE2-496A-4C02-A5A0-D5749DCEF92F}"/>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6D57310B-582C-40F8-888D-2B1F8B6D793A}"/>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2665339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C5E118F-0FA4-4197-B27D-75F73112AF6E}"/>
              </a:ext>
            </a:extLst>
          </p:cNvPr>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p>
        </p:txBody>
      </p:sp>
      <p:sp>
        <p:nvSpPr>
          <p:cNvPr id="3" name="Teksti kohatäide 2">
            <a:extLst>
              <a:ext uri="{FF2B5EF4-FFF2-40B4-BE49-F238E27FC236}">
                <a16:creationId xmlns:a16="http://schemas.microsoft.com/office/drawing/2014/main" id="{2CF3D294-9EA6-4521-9C7A-C3225AF4B7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Kuupäeva kohatäide 3">
            <a:extLst>
              <a:ext uri="{FF2B5EF4-FFF2-40B4-BE49-F238E27FC236}">
                <a16:creationId xmlns:a16="http://schemas.microsoft.com/office/drawing/2014/main" id="{09449273-5F1D-48EC-8197-E2F46F2C486E}"/>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6B99A2F8-B52E-4163-B91B-7BDE66D5A0A8}"/>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FC1ECF9C-FFE8-40FA-A534-598AB45D54F3}"/>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2404422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5C2EF92-91D8-41D2-88AD-C37D52A20E36}"/>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DAF76F43-5158-47C6-9E66-2E9FEB04E062}"/>
              </a:ext>
            </a:extLst>
          </p:cNvPr>
          <p:cNvSpPr>
            <a:spLocks noGrp="1"/>
          </p:cNvSpPr>
          <p:nvPr>
            <p:ph sz="half" idx="1"/>
          </p:nvPr>
        </p:nvSpPr>
        <p:spPr>
          <a:xfrm>
            <a:off x="838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Sisu kohatäide 3">
            <a:extLst>
              <a:ext uri="{FF2B5EF4-FFF2-40B4-BE49-F238E27FC236}">
                <a16:creationId xmlns:a16="http://schemas.microsoft.com/office/drawing/2014/main" id="{A48EC327-B551-4DB3-84F7-E43B6DB2D4D4}"/>
              </a:ext>
            </a:extLst>
          </p:cNvPr>
          <p:cNvSpPr>
            <a:spLocks noGrp="1"/>
          </p:cNvSpPr>
          <p:nvPr>
            <p:ph sz="half" idx="2"/>
          </p:nvPr>
        </p:nvSpPr>
        <p:spPr>
          <a:xfrm>
            <a:off x="6172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Kuupäeva kohatäide 4">
            <a:extLst>
              <a:ext uri="{FF2B5EF4-FFF2-40B4-BE49-F238E27FC236}">
                <a16:creationId xmlns:a16="http://schemas.microsoft.com/office/drawing/2014/main" id="{AD16FC4D-19E6-4BAE-A181-5A13EFAF92B4}"/>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6" name="Jaluse kohatäide 5">
            <a:extLst>
              <a:ext uri="{FF2B5EF4-FFF2-40B4-BE49-F238E27FC236}">
                <a16:creationId xmlns:a16="http://schemas.microsoft.com/office/drawing/2014/main" id="{F798A616-A2D9-4431-8504-B0697E617BD1}"/>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DAC6A94B-7F55-4E24-90E9-EC87170FA5C9}"/>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192177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996AD7C-E561-48FB-A5D4-490E1D1FE7A7}"/>
              </a:ext>
            </a:extLst>
          </p:cNvPr>
          <p:cNvSpPr>
            <a:spLocks noGrp="1"/>
          </p:cNvSpPr>
          <p:nvPr>
            <p:ph type="title"/>
          </p:nvPr>
        </p:nvSpPr>
        <p:spPr>
          <a:xfrm>
            <a:off x="839788" y="365125"/>
            <a:ext cx="10515600" cy="1325563"/>
          </a:xfrm>
        </p:spPr>
        <p:txBody>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D943C889-4863-40C9-8631-528C2FED67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Sisu kohatäide 3">
            <a:extLst>
              <a:ext uri="{FF2B5EF4-FFF2-40B4-BE49-F238E27FC236}">
                <a16:creationId xmlns:a16="http://schemas.microsoft.com/office/drawing/2014/main" id="{34A4569F-1C3F-45DF-B58A-47CBE103A0D5}"/>
              </a:ext>
            </a:extLst>
          </p:cNvPr>
          <p:cNvSpPr>
            <a:spLocks noGrp="1"/>
          </p:cNvSpPr>
          <p:nvPr>
            <p:ph sz="half" idx="2"/>
          </p:nvPr>
        </p:nvSpPr>
        <p:spPr>
          <a:xfrm>
            <a:off x="839788" y="2505075"/>
            <a:ext cx="5157787"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Teksti kohatäide 4">
            <a:extLst>
              <a:ext uri="{FF2B5EF4-FFF2-40B4-BE49-F238E27FC236}">
                <a16:creationId xmlns:a16="http://schemas.microsoft.com/office/drawing/2014/main" id="{EB6A3C09-3191-48B3-BE3C-C934C63032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Sisu kohatäide 5">
            <a:extLst>
              <a:ext uri="{FF2B5EF4-FFF2-40B4-BE49-F238E27FC236}">
                <a16:creationId xmlns:a16="http://schemas.microsoft.com/office/drawing/2014/main" id="{78FF19CE-A9EA-4457-8112-9EA87A2DEBB4}"/>
              </a:ext>
            </a:extLst>
          </p:cNvPr>
          <p:cNvSpPr>
            <a:spLocks noGrp="1"/>
          </p:cNvSpPr>
          <p:nvPr>
            <p:ph sz="quarter" idx="4"/>
          </p:nvPr>
        </p:nvSpPr>
        <p:spPr>
          <a:xfrm>
            <a:off x="6172200" y="2505075"/>
            <a:ext cx="5183188"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7" name="Kuupäeva kohatäide 6">
            <a:extLst>
              <a:ext uri="{FF2B5EF4-FFF2-40B4-BE49-F238E27FC236}">
                <a16:creationId xmlns:a16="http://schemas.microsoft.com/office/drawing/2014/main" id="{771BE892-9C7E-4370-894D-6B3002C6A329}"/>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8" name="Jaluse kohatäide 7">
            <a:extLst>
              <a:ext uri="{FF2B5EF4-FFF2-40B4-BE49-F238E27FC236}">
                <a16:creationId xmlns:a16="http://schemas.microsoft.com/office/drawing/2014/main" id="{5F258982-413E-48D0-867D-95F593243024}"/>
              </a:ext>
            </a:extLst>
          </p:cNvPr>
          <p:cNvSpPr>
            <a:spLocks noGrp="1"/>
          </p:cNvSpPr>
          <p:nvPr>
            <p:ph type="ftr" sz="quarter" idx="11"/>
          </p:nvPr>
        </p:nvSpPr>
        <p:spPr/>
        <p:txBody>
          <a:bodyPr/>
          <a:lstStyle/>
          <a:p>
            <a:endParaRPr lang="et-EE"/>
          </a:p>
        </p:txBody>
      </p:sp>
      <p:sp>
        <p:nvSpPr>
          <p:cNvPr id="9" name="Slaidinumbri kohatäide 8">
            <a:extLst>
              <a:ext uri="{FF2B5EF4-FFF2-40B4-BE49-F238E27FC236}">
                <a16:creationId xmlns:a16="http://schemas.microsoft.com/office/drawing/2014/main" id="{A529F300-F16F-4BB2-9FC6-F510C48121C3}"/>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396398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F381004-A61C-48AD-BD4F-F1A0108FA97C}"/>
              </a:ext>
            </a:extLst>
          </p:cNvPr>
          <p:cNvSpPr>
            <a:spLocks noGrp="1"/>
          </p:cNvSpPr>
          <p:nvPr>
            <p:ph type="title"/>
          </p:nvPr>
        </p:nvSpPr>
        <p:spPr/>
        <p:txBody>
          <a:bodyPr/>
          <a:lstStyle/>
          <a:p>
            <a:r>
              <a:rPr lang="et-EE"/>
              <a:t>Klõpsake juhteksemplari pealkirja laadi redigeerimiseks</a:t>
            </a:r>
          </a:p>
        </p:txBody>
      </p:sp>
      <p:sp>
        <p:nvSpPr>
          <p:cNvPr id="3" name="Kuupäeva kohatäide 2">
            <a:extLst>
              <a:ext uri="{FF2B5EF4-FFF2-40B4-BE49-F238E27FC236}">
                <a16:creationId xmlns:a16="http://schemas.microsoft.com/office/drawing/2014/main" id="{9B78D32F-91B4-4BE3-9DE9-231CBBE54969}"/>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4" name="Jaluse kohatäide 3">
            <a:extLst>
              <a:ext uri="{FF2B5EF4-FFF2-40B4-BE49-F238E27FC236}">
                <a16:creationId xmlns:a16="http://schemas.microsoft.com/office/drawing/2014/main" id="{118BD135-96EE-4C56-A60B-E613C28D7F4B}"/>
              </a:ext>
            </a:extLst>
          </p:cNvPr>
          <p:cNvSpPr>
            <a:spLocks noGrp="1"/>
          </p:cNvSpPr>
          <p:nvPr>
            <p:ph type="ftr" sz="quarter" idx="11"/>
          </p:nvPr>
        </p:nvSpPr>
        <p:spPr/>
        <p:txBody>
          <a:bodyPr/>
          <a:lstStyle/>
          <a:p>
            <a:endParaRPr lang="et-EE"/>
          </a:p>
        </p:txBody>
      </p:sp>
      <p:sp>
        <p:nvSpPr>
          <p:cNvPr id="5" name="Slaidinumbri kohatäide 4">
            <a:extLst>
              <a:ext uri="{FF2B5EF4-FFF2-40B4-BE49-F238E27FC236}">
                <a16:creationId xmlns:a16="http://schemas.microsoft.com/office/drawing/2014/main" id="{6E20B57B-546A-4C92-9825-C781D0992B10}"/>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3667158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a:extLst>
              <a:ext uri="{FF2B5EF4-FFF2-40B4-BE49-F238E27FC236}">
                <a16:creationId xmlns:a16="http://schemas.microsoft.com/office/drawing/2014/main" id="{E06855BB-1B4B-4213-B066-BC351AC993C0}"/>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3" name="Jaluse kohatäide 2">
            <a:extLst>
              <a:ext uri="{FF2B5EF4-FFF2-40B4-BE49-F238E27FC236}">
                <a16:creationId xmlns:a16="http://schemas.microsoft.com/office/drawing/2014/main" id="{6CEA8074-E618-4F6F-9421-3CE9CC49ADA2}"/>
              </a:ext>
            </a:extLst>
          </p:cNvPr>
          <p:cNvSpPr>
            <a:spLocks noGrp="1"/>
          </p:cNvSpPr>
          <p:nvPr>
            <p:ph type="ftr" sz="quarter" idx="11"/>
          </p:nvPr>
        </p:nvSpPr>
        <p:spPr/>
        <p:txBody>
          <a:bodyPr/>
          <a:lstStyle/>
          <a:p>
            <a:endParaRPr lang="et-EE"/>
          </a:p>
        </p:txBody>
      </p:sp>
      <p:sp>
        <p:nvSpPr>
          <p:cNvPr id="4" name="Slaidinumbri kohatäide 3">
            <a:extLst>
              <a:ext uri="{FF2B5EF4-FFF2-40B4-BE49-F238E27FC236}">
                <a16:creationId xmlns:a16="http://schemas.microsoft.com/office/drawing/2014/main" id="{EC7076F7-673D-45E9-9E73-51EDCBABB9D9}"/>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3588932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BE74-EB61-445F-80FF-A53E329C6289}"/>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Sisu kohatäide 2">
            <a:extLst>
              <a:ext uri="{FF2B5EF4-FFF2-40B4-BE49-F238E27FC236}">
                <a16:creationId xmlns:a16="http://schemas.microsoft.com/office/drawing/2014/main" id="{68BF78CB-976F-4E38-B570-25126DB40F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Teksti kohatäide 3">
            <a:extLst>
              <a:ext uri="{FF2B5EF4-FFF2-40B4-BE49-F238E27FC236}">
                <a16:creationId xmlns:a16="http://schemas.microsoft.com/office/drawing/2014/main" id="{23DE2066-6A04-4DFB-B380-6D4204B0FF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21C4A33D-4587-4823-91A4-6B902FEB1316}"/>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6" name="Jaluse kohatäide 5">
            <a:extLst>
              <a:ext uri="{FF2B5EF4-FFF2-40B4-BE49-F238E27FC236}">
                <a16:creationId xmlns:a16="http://schemas.microsoft.com/office/drawing/2014/main" id="{ADFFDA40-9AFC-4533-B78E-3FBB1CF96F7C}"/>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22E54A60-BC37-4ADB-B712-AAF3EC899E0F}"/>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2800384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71F52A0-D5C0-47D5-8FEB-3B1F6F6E45D4}"/>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Pildi kohatäide 2">
            <a:extLst>
              <a:ext uri="{FF2B5EF4-FFF2-40B4-BE49-F238E27FC236}">
                <a16:creationId xmlns:a16="http://schemas.microsoft.com/office/drawing/2014/main" id="{D0A36C64-E3AC-4B70-A6EC-BD6BCA53D4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a:extLst>
              <a:ext uri="{FF2B5EF4-FFF2-40B4-BE49-F238E27FC236}">
                <a16:creationId xmlns:a16="http://schemas.microsoft.com/office/drawing/2014/main" id="{065C8023-63BA-47B8-8ABD-D4BFBD16D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3E26A9CC-1ADE-410B-A5B5-096826E0D804}"/>
              </a:ext>
            </a:extLst>
          </p:cNvPr>
          <p:cNvSpPr>
            <a:spLocks noGrp="1"/>
          </p:cNvSpPr>
          <p:nvPr>
            <p:ph type="dt" sz="half" idx="10"/>
          </p:nvPr>
        </p:nvSpPr>
        <p:spPr/>
        <p:txBody>
          <a:bodyPr/>
          <a:lstStyle/>
          <a:p>
            <a:fld id="{83941702-8A67-4588-8F3F-59FDFBA938A9}" type="datetimeFigureOut">
              <a:rPr lang="et-EE" smtClean="0"/>
              <a:t>26.02.2026</a:t>
            </a:fld>
            <a:endParaRPr lang="et-EE"/>
          </a:p>
        </p:txBody>
      </p:sp>
      <p:sp>
        <p:nvSpPr>
          <p:cNvPr id="6" name="Jaluse kohatäide 5">
            <a:extLst>
              <a:ext uri="{FF2B5EF4-FFF2-40B4-BE49-F238E27FC236}">
                <a16:creationId xmlns:a16="http://schemas.microsoft.com/office/drawing/2014/main" id="{D7B13890-5CF5-4FEC-9E9F-2FABC6E88781}"/>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1FD01C83-0C63-49B1-8818-B70E83257F16}"/>
              </a:ext>
            </a:extLst>
          </p:cNvPr>
          <p:cNvSpPr>
            <a:spLocks noGrp="1"/>
          </p:cNvSpPr>
          <p:nvPr>
            <p:ph type="sldNum" sz="quarter" idx="12"/>
          </p:nvPr>
        </p:nvSpPr>
        <p:spPr/>
        <p:txBody>
          <a:bodyPr/>
          <a:lstStyle/>
          <a:p>
            <a:fld id="{A7C7EEF8-5E37-47FB-A536-04ADE8A50D44}" type="slidenum">
              <a:rPr lang="et-EE" smtClean="0"/>
              <a:t>‹#›</a:t>
            </a:fld>
            <a:endParaRPr lang="et-EE"/>
          </a:p>
        </p:txBody>
      </p:sp>
    </p:spTree>
    <p:extLst>
      <p:ext uri="{BB962C8B-B14F-4D97-AF65-F5344CB8AC3E}">
        <p14:creationId xmlns:p14="http://schemas.microsoft.com/office/powerpoint/2010/main" val="142018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a:extLst>
              <a:ext uri="{FF2B5EF4-FFF2-40B4-BE49-F238E27FC236}">
                <a16:creationId xmlns:a16="http://schemas.microsoft.com/office/drawing/2014/main" id="{D0AFDAED-BAC3-41F6-9DA1-0AE110BC8B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AF7DE31E-BB6D-4B82-B593-F574BC3CE3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CCF5DEEC-39F0-4A16-98C9-D070B1477C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41702-8A67-4588-8F3F-59FDFBA938A9}" type="datetimeFigureOut">
              <a:rPr lang="et-EE" smtClean="0"/>
              <a:t>26.02.2026</a:t>
            </a:fld>
            <a:endParaRPr lang="et-EE"/>
          </a:p>
        </p:txBody>
      </p:sp>
      <p:sp>
        <p:nvSpPr>
          <p:cNvPr id="5" name="Jaluse kohatäide 4">
            <a:extLst>
              <a:ext uri="{FF2B5EF4-FFF2-40B4-BE49-F238E27FC236}">
                <a16:creationId xmlns:a16="http://schemas.microsoft.com/office/drawing/2014/main" id="{A5F1CB7C-C824-46C8-973C-17E62D48E6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a:extLst>
              <a:ext uri="{FF2B5EF4-FFF2-40B4-BE49-F238E27FC236}">
                <a16:creationId xmlns:a16="http://schemas.microsoft.com/office/drawing/2014/main" id="{2FADB92E-3B93-4DB4-B590-557CA7BDCC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7EEF8-5E37-47FB-A536-04ADE8A50D44}" type="slidenum">
              <a:rPr lang="et-EE" smtClean="0"/>
              <a:t>‹#›</a:t>
            </a:fld>
            <a:endParaRPr lang="et-EE"/>
          </a:p>
        </p:txBody>
      </p:sp>
    </p:spTree>
    <p:extLst>
      <p:ext uri="{BB962C8B-B14F-4D97-AF65-F5344CB8AC3E}">
        <p14:creationId xmlns:p14="http://schemas.microsoft.com/office/powerpoint/2010/main" val="1175240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DAD6C76-2512-47BD-AC21-E1360CBDE593}"/>
              </a:ext>
            </a:extLst>
          </p:cNvPr>
          <p:cNvSpPr>
            <a:spLocks noGrp="1"/>
          </p:cNvSpPr>
          <p:nvPr>
            <p:ph type="ctrTitle"/>
          </p:nvPr>
        </p:nvSpPr>
        <p:spPr>
          <a:xfrm>
            <a:off x="1524000" y="1122363"/>
            <a:ext cx="9144000" cy="1209776"/>
          </a:xfrm>
        </p:spPr>
        <p:txBody>
          <a:bodyPr>
            <a:normAutofit/>
          </a:bodyPr>
          <a:lstStyle/>
          <a:p>
            <a:r>
              <a:rPr lang="et-EE" sz="4800" b="1" dirty="0">
                <a:solidFill>
                  <a:srgbClr val="C00000"/>
                </a:solidFill>
              </a:rPr>
              <a:t>STRATEEGILINE JUHTIMINE</a:t>
            </a:r>
          </a:p>
        </p:txBody>
      </p:sp>
      <p:sp>
        <p:nvSpPr>
          <p:cNvPr id="3" name="Alapealkiri 2">
            <a:extLst>
              <a:ext uri="{FF2B5EF4-FFF2-40B4-BE49-F238E27FC236}">
                <a16:creationId xmlns:a16="http://schemas.microsoft.com/office/drawing/2014/main" id="{F97EC245-9DA8-483F-B835-67255E301D02}"/>
              </a:ext>
            </a:extLst>
          </p:cNvPr>
          <p:cNvSpPr>
            <a:spLocks noGrp="1"/>
          </p:cNvSpPr>
          <p:nvPr>
            <p:ph type="subTitle" idx="1"/>
          </p:nvPr>
        </p:nvSpPr>
        <p:spPr/>
        <p:txBody>
          <a:bodyPr>
            <a:normAutofit/>
          </a:bodyPr>
          <a:lstStyle/>
          <a:p>
            <a:r>
              <a:rPr lang="et-EE" b="1" dirty="0">
                <a:solidFill>
                  <a:schemeClr val="accent6">
                    <a:lumMod val="50000"/>
                  </a:schemeClr>
                </a:solidFill>
              </a:rPr>
              <a:t>MI.2052</a:t>
            </a:r>
          </a:p>
          <a:p>
            <a:r>
              <a:rPr lang="et-EE" b="1" dirty="0">
                <a:solidFill>
                  <a:schemeClr val="accent6">
                    <a:lumMod val="50000"/>
                  </a:schemeClr>
                </a:solidFill>
              </a:rPr>
              <a:t>3 EAP</a:t>
            </a:r>
          </a:p>
          <a:p>
            <a:pPr algn="r"/>
            <a:r>
              <a:rPr lang="et-EE" sz="1800" dirty="0"/>
              <a:t>Õppejõud: Katriin Visnapuu, EMÜ</a:t>
            </a:r>
          </a:p>
          <a:p>
            <a:pPr algn="r"/>
            <a:r>
              <a:rPr lang="et-EE" sz="1800" dirty="0"/>
              <a:t>Anneli Ohvril, Äripäeva Akadeemia</a:t>
            </a:r>
          </a:p>
        </p:txBody>
      </p:sp>
    </p:spTree>
    <p:extLst>
      <p:ext uri="{BB962C8B-B14F-4D97-AF65-F5344CB8AC3E}">
        <p14:creationId xmlns:p14="http://schemas.microsoft.com/office/powerpoint/2010/main" val="2718795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295131"/>
            <a:ext cx="10515600" cy="566053"/>
          </a:xfrm>
        </p:spPr>
        <p:txBody>
          <a:bodyPr>
            <a:normAutofit/>
          </a:bodyPr>
          <a:lstStyle/>
          <a:p>
            <a:r>
              <a:rPr lang="et-EE" sz="2900" b="1" dirty="0">
                <a:solidFill>
                  <a:schemeClr val="accent6">
                    <a:lumMod val="75000"/>
                  </a:schemeClr>
                </a:solidFill>
                <a:latin typeface="+mn-lt"/>
              </a:rPr>
              <a:t>Strateegilise juhtimise protsess</a:t>
            </a:r>
          </a:p>
        </p:txBody>
      </p:sp>
      <p:graphicFrame>
        <p:nvGraphicFramePr>
          <p:cNvPr id="4" name="Skemaatiline diagramm 3">
            <a:extLst>
              <a:ext uri="{FF2B5EF4-FFF2-40B4-BE49-F238E27FC236}">
                <a16:creationId xmlns:a16="http://schemas.microsoft.com/office/drawing/2014/main" id="{F079C4C2-FFF9-494A-BE16-FFB6DBC945F2}"/>
              </a:ext>
            </a:extLst>
          </p:cNvPr>
          <p:cNvGraphicFramePr/>
          <p:nvPr>
            <p:extLst>
              <p:ext uri="{D42A27DB-BD31-4B8C-83A1-F6EECF244321}">
                <p14:modId xmlns:p14="http://schemas.microsoft.com/office/powerpoint/2010/main" val="826703549"/>
              </p:ext>
            </p:extLst>
          </p:nvPr>
        </p:nvGraphicFramePr>
        <p:xfrm>
          <a:off x="359735" y="2503107"/>
          <a:ext cx="11187223" cy="39161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istkülik 4">
            <a:extLst>
              <a:ext uri="{FF2B5EF4-FFF2-40B4-BE49-F238E27FC236}">
                <a16:creationId xmlns:a16="http://schemas.microsoft.com/office/drawing/2014/main" id="{EA827994-8FE4-4176-AE9A-38C5572482D3}"/>
              </a:ext>
            </a:extLst>
          </p:cNvPr>
          <p:cNvSpPr/>
          <p:nvPr/>
        </p:nvSpPr>
        <p:spPr>
          <a:xfrm>
            <a:off x="2528776" y="5565120"/>
            <a:ext cx="7687340" cy="42530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1800" dirty="0">
                <a:solidFill>
                  <a:schemeClr val="tx1"/>
                </a:solidFill>
                <a:effectLst/>
                <a:ea typeface="MS Mincho" panose="02020609040205080304" pitchFamily="49" charset="-128"/>
                <a:cs typeface="Times New Roman" panose="02020603050405020304" pitchFamily="18" charset="0"/>
              </a:rPr>
              <a:t>Protsess on pidev ning eeldab kohanemist muutustega.</a:t>
            </a:r>
            <a:endParaRPr lang="et-EE" dirty="0">
              <a:solidFill>
                <a:schemeClr val="tx1"/>
              </a:solidFill>
            </a:endParaRPr>
          </a:p>
        </p:txBody>
      </p:sp>
      <p:sp>
        <p:nvSpPr>
          <p:cNvPr id="8" name="Sisu kohatäide 2">
            <a:extLst>
              <a:ext uri="{FF2B5EF4-FFF2-40B4-BE49-F238E27FC236}">
                <a16:creationId xmlns:a16="http://schemas.microsoft.com/office/drawing/2014/main" id="{ECB51DAE-97EF-4FB3-B5D3-5377AB14AA41}"/>
              </a:ext>
            </a:extLst>
          </p:cNvPr>
          <p:cNvSpPr>
            <a:spLocks noGrp="1"/>
          </p:cNvSpPr>
          <p:nvPr>
            <p:ph idx="1"/>
          </p:nvPr>
        </p:nvSpPr>
        <p:spPr>
          <a:xfrm>
            <a:off x="466987" y="867578"/>
            <a:ext cx="11258026" cy="2460413"/>
          </a:xfrm>
        </p:spPr>
        <p:txBody>
          <a:bodyPr>
            <a:noAutofit/>
          </a:bodyPr>
          <a:lstStyle/>
          <a:p>
            <a:pPr marL="0" indent="0">
              <a:buNone/>
            </a:pPr>
            <a:r>
              <a:rPr lang="et-EE" sz="1600" dirty="0"/>
              <a:t>1</a:t>
            </a:r>
            <a:r>
              <a:rPr lang="et-EE" sz="1600" b="1" dirty="0"/>
              <a:t>. Strateegia väljatöötamine</a:t>
            </a:r>
            <a:r>
              <a:rPr lang="et-EE" sz="1600" dirty="0"/>
              <a:t>, sh</a:t>
            </a:r>
          </a:p>
          <a:p>
            <a:r>
              <a:rPr lang="et-EE" sz="1600" dirty="0"/>
              <a:t>strateegiline analüüs ehk positsioneerimine</a:t>
            </a:r>
          </a:p>
          <a:p>
            <a:r>
              <a:rPr lang="et-EE" sz="1600" dirty="0"/>
              <a:t>strateegia formuleerimine</a:t>
            </a:r>
          </a:p>
          <a:p>
            <a:pPr marL="0" indent="0">
              <a:buNone/>
            </a:pPr>
            <a:r>
              <a:rPr lang="et-EE" sz="1600" dirty="0"/>
              <a:t>2. </a:t>
            </a:r>
            <a:r>
              <a:rPr lang="et-EE" sz="1600" b="1" dirty="0"/>
              <a:t>Elluviimine</a:t>
            </a:r>
          </a:p>
          <a:p>
            <a:pPr marL="0" indent="0">
              <a:buNone/>
            </a:pPr>
            <a:r>
              <a:rPr lang="et-EE" sz="1600" dirty="0"/>
              <a:t>3. </a:t>
            </a:r>
            <a:r>
              <a:rPr lang="et-EE" sz="1600" b="1" dirty="0"/>
              <a:t>Strateegia tulemuslikkuse hindamine.</a:t>
            </a:r>
          </a:p>
          <a:p>
            <a:pPr marL="0" indent="0">
              <a:buNone/>
            </a:pPr>
            <a:endParaRPr lang="et-EE" sz="1600" dirty="0"/>
          </a:p>
          <a:p>
            <a:pPr marL="0" indent="0">
              <a:buNone/>
            </a:pPr>
            <a:r>
              <a:rPr lang="et-EE" sz="1600" dirty="0"/>
              <a:t>Oodatav tulemus - ettevõtte väärtuse suurendamine </a:t>
            </a:r>
          </a:p>
        </p:txBody>
      </p:sp>
    </p:spTree>
    <p:extLst>
      <p:ext uri="{BB962C8B-B14F-4D97-AF65-F5344CB8AC3E}">
        <p14:creationId xmlns:p14="http://schemas.microsoft.com/office/powerpoint/2010/main" val="3219431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Missiooni ja visiooni sõnastamine</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1149292"/>
            <a:ext cx="11258026" cy="5268286"/>
          </a:xfrm>
        </p:spPr>
        <p:txBody>
          <a:bodyPr>
            <a:normAutofit/>
          </a:bodyPr>
          <a:lstStyle/>
          <a:p>
            <a:pPr marL="0" indent="0">
              <a:buNone/>
            </a:pPr>
            <a:r>
              <a:rPr lang="et-EE" b="1" dirty="0">
                <a:solidFill>
                  <a:schemeClr val="accent6">
                    <a:lumMod val="50000"/>
                  </a:schemeClr>
                </a:solidFill>
              </a:rPr>
              <a:t>Missioon/mõttestatus selgitab miks organisatsioon eksisteerib ning millist väärtust ja kellele loob </a:t>
            </a:r>
          </a:p>
          <a:p>
            <a:pPr marL="0" indent="0">
              <a:buNone/>
            </a:pPr>
            <a:r>
              <a:rPr lang="et-EE" dirty="0"/>
              <a:t>…. milline on meie väärtuspakkumine (kellele ja mida loome) ja selle erilisus</a:t>
            </a:r>
          </a:p>
          <a:p>
            <a:pPr marL="0" indent="0">
              <a:buNone/>
            </a:pPr>
            <a:endParaRPr lang="et-EE" dirty="0"/>
          </a:p>
          <a:p>
            <a:pPr marL="0" indent="0">
              <a:buNone/>
            </a:pPr>
            <a:r>
              <a:rPr lang="et-EE" b="1" dirty="0">
                <a:solidFill>
                  <a:schemeClr val="accent6">
                    <a:lumMod val="50000"/>
                  </a:schemeClr>
                </a:solidFill>
              </a:rPr>
              <a:t>Visioon/siht kirjeldab organisatsiooni soovitud tulevikuseisundit</a:t>
            </a:r>
            <a:r>
              <a:rPr lang="et-EE" dirty="0"/>
              <a:t>, on inspireeriv ja pikaajaline (kus tahame 10.a. pärast olla)</a:t>
            </a:r>
          </a:p>
          <a:p>
            <a:pPr marL="0" indent="0">
              <a:buNone/>
            </a:pPr>
            <a:endParaRPr lang="et-EE" dirty="0"/>
          </a:p>
        </p:txBody>
      </p:sp>
    </p:spTree>
    <p:extLst>
      <p:ext uri="{BB962C8B-B14F-4D97-AF65-F5344CB8AC3E}">
        <p14:creationId xmlns:p14="http://schemas.microsoft.com/office/powerpoint/2010/main" val="573637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5D187B4-E308-4585-8EA7-A31A3D583E65}"/>
              </a:ext>
            </a:extLst>
          </p:cNvPr>
          <p:cNvSpPr>
            <a:spLocks noGrp="1"/>
          </p:cNvSpPr>
          <p:nvPr>
            <p:ph type="title"/>
          </p:nvPr>
        </p:nvSpPr>
        <p:spPr>
          <a:xfrm>
            <a:off x="838200" y="365126"/>
            <a:ext cx="10515600" cy="485480"/>
          </a:xfrm>
        </p:spPr>
        <p:txBody>
          <a:bodyPr>
            <a:noAutofit/>
          </a:bodyPr>
          <a:lstStyle/>
          <a:p>
            <a:r>
              <a:rPr lang="et-EE" sz="2900" b="1" dirty="0">
                <a:solidFill>
                  <a:schemeClr val="accent6"/>
                </a:solidFill>
                <a:latin typeface="+mn-lt"/>
              </a:rPr>
              <a:t>Organisatsioon ja keskkond</a:t>
            </a:r>
          </a:p>
        </p:txBody>
      </p:sp>
      <p:pic>
        <p:nvPicPr>
          <p:cNvPr id="5" name="Sisu kohatäide 4">
            <a:extLst>
              <a:ext uri="{FF2B5EF4-FFF2-40B4-BE49-F238E27FC236}">
                <a16:creationId xmlns:a16="http://schemas.microsoft.com/office/drawing/2014/main" id="{DD096079-A349-4FC2-8F1C-9A5D2811F669}"/>
              </a:ext>
            </a:extLst>
          </p:cNvPr>
          <p:cNvPicPr>
            <a:picLocks noGrp="1" noChangeAspect="1"/>
          </p:cNvPicPr>
          <p:nvPr>
            <p:ph idx="1"/>
          </p:nvPr>
        </p:nvPicPr>
        <p:blipFill>
          <a:blip r:embed="rId2"/>
          <a:stretch>
            <a:fillRect/>
          </a:stretch>
        </p:blipFill>
        <p:spPr>
          <a:xfrm>
            <a:off x="648586" y="1031358"/>
            <a:ext cx="8814391" cy="5461516"/>
          </a:xfrm>
        </p:spPr>
      </p:pic>
    </p:spTree>
    <p:extLst>
      <p:ext uri="{BB962C8B-B14F-4D97-AF65-F5344CB8AC3E}">
        <p14:creationId xmlns:p14="http://schemas.microsoft.com/office/powerpoint/2010/main" val="1004203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8F3703D-356B-4498-9834-2780EDD04ECB}"/>
              </a:ext>
            </a:extLst>
          </p:cNvPr>
          <p:cNvSpPr>
            <a:spLocks noGrp="1"/>
          </p:cNvSpPr>
          <p:nvPr>
            <p:ph type="title"/>
          </p:nvPr>
        </p:nvSpPr>
        <p:spPr>
          <a:xfrm>
            <a:off x="838200" y="365125"/>
            <a:ext cx="10515600" cy="581173"/>
          </a:xfrm>
        </p:spPr>
        <p:txBody>
          <a:bodyPr>
            <a:normAutofit/>
          </a:bodyPr>
          <a:lstStyle/>
          <a:p>
            <a:r>
              <a:rPr lang="et-EE" sz="2900" b="1" dirty="0">
                <a:solidFill>
                  <a:schemeClr val="accent6"/>
                </a:solidFill>
                <a:latin typeface="+mn-lt"/>
              </a:rPr>
              <a:t>Väliskeskkonna analüüs</a:t>
            </a:r>
          </a:p>
        </p:txBody>
      </p:sp>
      <p:sp>
        <p:nvSpPr>
          <p:cNvPr id="3" name="Sisu kohatäide 2">
            <a:extLst>
              <a:ext uri="{FF2B5EF4-FFF2-40B4-BE49-F238E27FC236}">
                <a16:creationId xmlns:a16="http://schemas.microsoft.com/office/drawing/2014/main" id="{9137A591-6C96-4328-BEA0-93F5070FE8A3}"/>
              </a:ext>
            </a:extLst>
          </p:cNvPr>
          <p:cNvSpPr>
            <a:spLocks noGrp="1"/>
          </p:cNvSpPr>
          <p:nvPr>
            <p:ph idx="1"/>
          </p:nvPr>
        </p:nvSpPr>
        <p:spPr>
          <a:xfrm>
            <a:off x="444795" y="946297"/>
            <a:ext cx="11346711" cy="5656521"/>
          </a:xfrm>
        </p:spPr>
        <p:txBody>
          <a:bodyPr>
            <a:normAutofit fontScale="92500" lnSpcReduction="10000"/>
          </a:bodyPr>
          <a:lstStyle/>
          <a:p>
            <a:pPr marL="0" indent="0" algn="just">
              <a:spcBef>
                <a:spcPts val="180"/>
              </a:spcBef>
              <a:spcAft>
                <a:spcPts val="180"/>
              </a:spcAft>
              <a:buNone/>
            </a:pPr>
            <a:r>
              <a:rPr lang="et-EE" sz="1800" dirty="0">
                <a:effectLst/>
                <a:latin typeface="Calibri" panose="020F0502020204030204" pitchFamily="34" charset="0"/>
                <a:ea typeface="Aptos"/>
                <a:cs typeface="Times New Roman" panose="02020603050405020304" pitchFamily="18" charset="0"/>
              </a:rPr>
              <a:t>Väliskeskkonna analüüs aitab mõista, </a:t>
            </a:r>
            <a:r>
              <a:rPr lang="et-EE" sz="1800" b="1" dirty="0">
                <a:effectLst/>
                <a:latin typeface="Calibri" panose="020F0502020204030204" pitchFamily="34" charset="0"/>
                <a:ea typeface="Aptos"/>
                <a:cs typeface="Times New Roman" panose="02020603050405020304" pitchFamily="18" charset="0"/>
              </a:rPr>
              <a:t>millised võimalused ja ohud</a:t>
            </a:r>
            <a:r>
              <a:rPr lang="et-EE" sz="1800" dirty="0">
                <a:effectLst/>
                <a:latin typeface="Calibri" panose="020F0502020204030204" pitchFamily="34" charset="0"/>
                <a:ea typeface="Aptos"/>
                <a:cs typeface="Times New Roman" panose="02020603050405020304" pitchFamily="18" charset="0"/>
              </a:rPr>
              <a:t> mõjutavad strateegiliste valikute ruumi.</a:t>
            </a:r>
            <a:endParaRPr lang="et-EE" sz="1800" dirty="0">
              <a:effectLst/>
              <a:latin typeface="Aptos"/>
              <a:ea typeface="Aptos"/>
              <a:cs typeface="Times New Roman" panose="02020603050405020304" pitchFamily="18" charset="0"/>
            </a:endParaRPr>
          </a:p>
          <a:p>
            <a:pPr marL="0" lvl="0" indent="0" algn="just">
              <a:spcBef>
                <a:spcPts val="180"/>
              </a:spcBef>
              <a:spcAft>
                <a:spcPts val="180"/>
              </a:spcAft>
              <a:buSzPts val="1000"/>
              <a:buNone/>
              <a:tabLst>
                <a:tab pos="457200" algn="l"/>
              </a:tabLst>
            </a:pPr>
            <a:r>
              <a:rPr lang="et-EE" sz="1800" dirty="0">
                <a:effectLst/>
                <a:latin typeface="Calibri" panose="020F0502020204030204" pitchFamily="34" charset="0"/>
                <a:ea typeface="Aptos"/>
                <a:cs typeface="Times New Roman" panose="02020603050405020304" pitchFamily="18" charset="0"/>
              </a:rPr>
              <a:t>Selles etapis:</a:t>
            </a: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analüüsitakse makrokeskkonna trende;</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hinnatakse konkurentsiolukorda;</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tuvastatakse ebakindlused ja võimalikud murrangud.</a:t>
            </a:r>
          </a:p>
          <a:p>
            <a:pPr marL="0" lvl="0" indent="0" algn="just">
              <a:spcBef>
                <a:spcPts val="180"/>
              </a:spcBef>
              <a:spcAft>
                <a:spcPts val="180"/>
              </a:spcAft>
              <a:buSzPts val="1000"/>
              <a:buNone/>
              <a:tabLst>
                <a:tab pos="457200" algn="l"/>
              </a:tabLst>
            </a:pP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Kasutatavad meetodid ja mudelid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Clr>
                <a:srgbClr val="4EA72E"/>
              </a:buClr>
              <a:buFont typeface="Wingdings" panose="05000000000000000000" pitchFamily="2" charset="2"/>
              <a:buChar char=""/>
            </a:pPr>
            <a:r>
              <a:rPr lang="et-EE" sz="1800" b="1" dirty="0">
                <a:effectLst/>
                <a:latin typeface="Calibri" panose="020F0502020204030204" pitchFamily="34" charset="0"/>
                <a:ea typeface="Aptos"/>
                <a:cs typeface="Times New Roman" panose="02020603050405020304" pitchFamily="18" charset="0"/>
              </a:rPr>
              <a:t>PESTEL-analüüs</a:t>
            </a:r>
            <a:r>
              <a:rPr lang="et-EE" sz="1800" dirty="0">
                <a:effectLst/>
                <a:latin typeface="Calibri" panose="020F0502020204030204" pitchFamily="34" charset="0"/>
                <a:ea typeface="Aptos"/>
                <a:cs typeface="Times New Roman" panose="02020603050405020304" pitchFamily="18" charset="0"/>
              </a:rPr>
              <a:t> - struktureerib makrokeskkonna mõjud kuude kategooriasse (poliitiline, majanduslik, sotsiaalne, tehnoloogiline, keskkonnaalane, õiguslik).</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Kuidas meetodit kasutada: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Koostage tabel kuue PESTEL-kategooriaga.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Kirjutage iga kategooria alla 3–5 olulist trendi.</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Märgistage trendid kui võimalus või oht.</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Valige 2–3 kõige mõjukamat tegurit.</a:t>
            </a:r>
          </a:p>
          <a:p>
            <a:pPr marL="0" lvl="0" indent="0" algn="just">
              <a:spcBef>
                <a:spcPts val="180"/>
              </a:spcBef>
              <a:spcAft>
                <a:spcPts val="180"/>
              </a:spcAft>
              <a:buNone/>
              <a:tabLst>
                <a:tab pos="457200" algn="l"/>
              </a:tabLst>
            </a:pP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Clr>
                <a:srgbClr val="4EA72E"/>
              </a:buClr>
              <a:buFont typeface="Wingdings" panose="05000000000000000000" pitchFamily="2" charset="2"/>
              <a:buChar char=""/>
            </a:pPr>
            <a:r>
              <a:rPr lang="et-EE" sz="1800" b="1" dirty="0">
                <a:effectLst/>
                <a:latin typeface="Calibri" panose="020F0502020204030204" pitchFamily="34" charset="0"/>
                <a:ea typeface="Aptos"/>
                <a:cs typeface="Times New Roman" panose="02020603050405020304" pitchFamily="18" charset="0"/>
              </a:rPr>
              <a:t>Porteri viis konkurentsijõudu - </a:t>
            </a:r>
            <a:r>
              <a:rPr lang="et-EE" sz="1800" dirty="0">
                <a:effectLst/>
                <a:latin typeface="Calibri" panose="020F0502020204030204" pitchFamily="34" charset="0"/>
                <a:ea typeface="Aptos"/>
                <a:cs typeface="Times New Roman" panose="02020603050405020304" pitchFamily="18" charset="0"/>
              </a:rPr>
              <a:t>Mudeli abil hinnatakse konkurentsi intensiivsust ja kasumipotentsiaali konkreetses tööstusharus.</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Kuidas mudelit kasutada: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Kirjeldage iga konkurentsijõudu (olemasolev konkurents, uued tulijad, asendustooted, tarnijad, ostjad).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Hinnake iga jõu tugevust (madal–keskmine–kõrge).</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tabLst>
                <a:tab pos="457200" algn="l"/>
              </a:tabLst>
            </a:pPr>
            <a:r>
              <a:rPr lang="et-EE" sz="1800" dirty="0">
                <a:effectLst/>
                <a:latin typeface="Calibri" panose="020F0502020204030204" pitchFamily="34" charset="0"/>
                <a:ea typeface="Aptos"/>
                <a:cs typeface="Times New Roman" panose="02020603050405020304" pitchFamily="18" charset="0"/>
              </a:rPr>
              <a:t>Tehke järeldus tööstusharu atraktiivsuse kohta.</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endParaRPr lang="et-EE" sz="1800" dirty="0">
              <a:effectLst/>
              <a:latin typeface="Calibri" panose="020F0502020204030204" pitchFamily="34" charset="0"/>
              <a:ea typeface="Aptos"/>
              <a:cs typeface="Times New Roman" panose="02020603050405020304" pitchFamily="18" charset="0"/>
            </a:endParaRPr>
          </a:p>
          <a:p>
            <a:pPr marL="0" indent="0" algn="just">
              <a:spcBef>
                <a:spcPts val="180"/>
              </a:spcBef>
              <a:spcAft>
                <a:spcPts val="180"/>
              </a:spcAft>
              <a:buNone/>
            </a:pPr>
            <a:endParaRPr lang="et-EE" sz="1800" dirty="0">
              <a:effectLst/>
              <a:latin typeface="Aptos"/>
              <a:ea typeface="Aptos"/>
              <a:cs typeface="Times New Roman" panose="02020603050405020304" pitchFamily="18" charset="0"/>
            </a:endParaRPr>
          </a:p>
          <a:p>
            <a:endParaRPr lang="et-EE" dirty="0"/>
          </a:p>
        </p:txBody>
      </p:sp>
    </p:spTree>
    <p:extLst>
      <p:ext uri="{BB962C8B-B14F-4D97-AF65-F5344CB8AC3E}">
        <p14:creationId xmlns:p14="http://schemas.microsoft.com/office/powerpoint/2010/main" val="3614711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Väliskeskkonna analüüs - PESTEL analüüs</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967563"/>
            <a:ext cx="11258026" cy="5450015"/>
          </a:xfrm>
        </p:spPr>
        <p:txBody>
          <a:bodyPr>
            <a:normAutofit/>
          </a:bodyPr>
          <a:lstStyle/>
          <a:p>
            <a:pPr marL="0" indent="0">
              <a:buNone/>
            </a:pPr>
            <a:r>
              <a:rPr lang="et-EE" sz="2000" dirty="0"/>
              <a:t>PESTLE analüüs on strateegiline raamistik, mida kasutatakse väliskeskkonna erinevate aspektide hindamiseks. </a:t>
            </a:r>
          </a:p>
          <a:p>
            <a:pPr marL="0" indent="0">
              <a:buNone/>
            </a:pPr>
            <a:r>
              <a:rPr lang="et-EE" sz="2000" dirty="0"/>
              <a:t>Lühend PESTLE tähistab kuut võtmetegurit:</a:t>
            </a:r>
          </a:p>
          <a:p>
            <a:pPr>
              <a:buClr>
                <a:schemeClr val="accent6"/>
              </a:buClr>
              <a:buFont typeface="Wingdings" panose="05000000000000000000" pitchFamily="2" charset="2"/>
              <a:buChar char="Ø"/>
            </a:pPr>
            <a:r>
              <a:rPr lang="et-EE" sz="2000" dirty="0"/>
              <a:t>Poliitilised (</a:t>
            </a:r>
            <a:r>
              <a:rPr lang="et-EE" sz="2000" dirty="0" err="1"/>
              <a:t>Political</a:t>
            </a:r>
            <a:r>
              <a:rPr lang="et-EE" sz="2000" dirty="0"/>
              <a:t>) – poliitilised ja valitsusega seotud tegurid.</a:t>
            </a:r>
          </a:p>
          <a:p>
            <a:pPr>
              <a:buClr>
                <a:schemeClr val="accent6"/>
              </a:buClr>
              <a:buFont typeface="Wingdings" panose="05000000000000000000" pitchFamily="2" charset="2"/>
              <a:buChar char="Ø"/>
            </a:pPr>
            <a:r>
              <a:rPr lang="et-EE" sz="2000" dirty="0"/>
              <a:t>Majanduslikud (</a:t>
            </a:r>
            <a:r>
              <a:rPr lang="et-EE" sz="2000" dirty="0" err="1"/>
              <a:t>Economic</a:t>
            </a:r>
            <a:r>
              <a:rPr lang="et-EE" sz="2000" dirty="0"/>
              <a:t>) – majanduse üldine olukord ja trendid.</a:t>
            </a:r>
          </a:p>
          <a:p>
            <a:pPr>
              <a:buClr>
                <a:schemeClr val="accent6"/>
              </a:buClr>
              <a:buFont typeface="Wingdings" panose="05000000000000000000" pitchFamily="2" charset="2"/>
              <a:buChar char="Ø"/>
            </a:pPr>
            <a:r>
              <a:rPr lang="et-EE" sz="2000" dirty="0"/>
              <a:t>Sotsiaalsed (</a:t>
            </a:r>
            <a:r>
              <a:rPr lang="et-EE" sz="2000" dirty="0" err="1"/>
              <a:t>Social</a:t>
            </a:r>
            <a:r>
              <a:rPr lang="et-EE" sz="2000" dirty="0"/>
              <a:t>) – demograafia, kultuurilised ja sotsiaalsed muutused.</a:t>
            </a:r>
          </a:p>
          <a:p>
            <a:pPr>
              <a:buClr>
                <a:schemeClr val="accent6"/>
              </a:buClr>
              <a:buFont typeface="Wingdings" panose="05000000000000000000" pitchFamily="2" charset="2"/>
              <a:buChar char="Ø"/>
            </a:pPr>
            <a:r>
              <a:rPr lang="et-EE" sz="2000" dirty="0"/>
              <a:t>Tehnoloogilised (</a:t>
            </a:r>
            <a:r>
              <a:rPr lang="et-EE" sz="2000" dirty="0" err="1"/>
              <a:t>Technological</a:t>
            </a:r>
            <a:r>
              <a:rPr lang="et-EE" sz="2000" dirty="0"/>
              <a:t>) – tehnoloogilised edusammud ja uuendused.</a:t>
            </a:r>
          </a:p>
          <a:p>
            <a:pPr>
              <a:buClr>
                <a:schemeClr val="accent6"/>
              </a:buClr>
              <a:buFont typeface="Wingdings" panose="05000000000000000000" pitchFamily="2" charset="2"/>
              <a:buChar char="Ø"/>
            </a:pPr>
            <a:r>
              <a:rPr lang="et-EE" sz="2000" dirty="0"/>
              <a:t>Õiguslikud (Legal) – seadusandlus ja regulatsioonid.</a:t>
            </a:r>
          </a:p>
          <a:p>
            <a:pPr>
              <a:buClr>
                <a:schemeClr val="accent6"/>
              </a:buClr>
              <a:buFont typeface="Wingdings" panose="05000000000000000000" pitchFamily="2" charset="2"/>
              <a:buChar char="Ø"/>
            </a:pPr>
            <a:r>
              <a:rPr lang="et-EE" sz="2000" dirty="0"/>
              <a:t>Keskkonnaalased (</a:t>
            </a:r>
            <a:r>
              <a:rPr lang="et-EE" sz="2000" dirty="0" err="1"/>
              <a:t>Environmental</a:t>
            </a:r>
            <a:r>
              <a:rPr lang="et-EE" sz="2000" dirty="0"/>
              <a:t>) – ökoloogilised ja keskkonnaga seotud aspektid.</a:t>
            </a:r>
          </a:p>
          <a:p>
            <a:pPr marL="0" indent="0">
              <a:buNone/>
            </a:pPr>
            <a:r>
              <a:rPr lang="et-EE" sz="2000" dirty="0"/>
              <a:t>Analüüs aitab ettevõtetel hinnata võimalusi ja riske, mis tulenevad makrokeskkonna muutustest, ning kujundada vastavalt strateegiat.</a:t>
            </a:r>
          </a:p>
          <a:p>
            <a:pPr marL="0" indent="0">
              <a:buNone/>
            </a:pPr>
            <a:endParaRPr lang="et-EE" sz="2000" dirty="0"/>
          </a:p>
          <a:p>
            <a:pPr marL="0" indent="0">
              <a:buNone/>
            </a:pPr>
            <a:endParaRPr lang="et-EE" sz="2000" dirty="0"/>
          </a:p>
        </p:txBody>
      </p:sp>
    </p:spTree>
    <p:extLst>
      <p:ext uri="{BB962C8B-B14F-4D97-AF65-F5344CB8AC3E}">
        <p14:creationId xmlns:p14="http://schemas.microsoft.com/office/powerpoint/2010/main" val="1376908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2743CC6-23EB-4962-AA18-808CD85DBDA2}"/>
              </a:ext>
            </a:extLst>
          </p:cNvPr>
          <p:cNvSpPr>
            <a:spLocks noGrp="1"/>
          </p:cNvSpPr>
          <p:nvPr>
            <p:ph type="title"/>
          </p:nvPr>
        </p:nvSpPr>
        <p:spPr>
          <a:xfrm>
            <a:off x="838200" y="584791"/>
            <a:ext cx="10515600" cy="535190"/>
          </a:xfrm>
        </p:spPr>
        <p:txBody>
          <a:bodyPr>
            <a:normAutofit/>
          </a:bodyPr>
          <a:lstStyle/>
          <a:p>
            <a:r>
              <a:rPr lang="et-EE" sz="2900" b="1" dirty="0">
                <a:solidFill>
                  <a:schemeClr val="accent6">
                    <a:lumMod val="75000"/>
                  </a:schemeClr>
                </a:solidFill>
              </a:rPr>
              <a:t>PESTEL analüüs</a:t>
            </a:r>
          </a:p>
        </p:txBody>
      </p:sp>
      <p:graphicFrame>
        <p:nvGraphicFramePr>
          <p:cNvPr id="4" name="Sisu kohatäide 3">
            <a:extLst>
              <a:ext uri="{FF2B5EF4-FFF2-40B4-BE49-F238E27FC236}">
                <a16:creationId xmlns:a16="http://schemas.microsoft.com/office/drawing/2014/main" id="{6358B650-92CE-464B-B6B2-F6D18B64332C}"/>
              </a:ext>
            </a:extLst>
          </p:cNvPr>
          <p:cNvGraphicFramePr>
            <a:graphicFrameLocks noGrp="1"/>
          </p:cNvGraphicFramePr>
          <p:nvPr>
            <p:ph idx="1"/>
            <p:extLst>
              <p:ext uri="{D42A27DB-BD31-4B8C-83A1-F6EECF244321}">
                <p14:modId xmlns:p14="http://schemas.microsoft.com/office/powerpoint/2010/main" val="4005133818"/>
              </p:ext>
            </p:extLst>
          </p:nvPr>
        </p:nvGraphicFramePr>
        <p:xfrm>
          <a:off x="508591" y="1573881"/>
          <a:ext cx="10515600" cy="2834640"/>
        </p:xfrm>
        <a:graphic>
          <a:graphicData uri="http://schemas.openxmlformats.org/drawingml/2006/table">
            <a:tbl>
              <a:tblPr/>
              <a:tblGrid>
                <a:gridCol w="2103120">
                  <a:extLst>
                    <a:ext uri="{9D8B030D-6E8A-4147-A177-3AD203B41FA5}">
                      <a16:colId xmlns:a16="http://schemas.microsoft.com/office/drawing/2014/main" val="449461095"/>
                    </a:ext>
                  </a:extLst>
                </a:gridCol>
                <a:gridCol w="2103120">
                  <a:extLst>
                    <a:ext uri="{9D8B030D-6E8A-4147-A177-3AD203B41FA5}">
                      <a16:colId xmlns:a16="http://schemas.microsoft.com/office/drawing/2014/main" val="492587578"/>
                    </a:ext>
                  </a:extLst>
                </a:gridCol>
                <a:gridCol w="2103120">
                  <a:extLst>
                    <a:ext uri="{9D8B030D-6E8A-4147-A177-3AD203B41FA5}">
                      <a16:colId xmlns:a16="http://schemas.microsoft.com/office/drawing/2014/main" val="4175187551"/>
                    </a:ext>
                  </a:extLst>
                </a:gridCol>
                <a:gridCol w="2103120">
                  <a:extLst>
                    <a:ext uri="{9D8B030D-6E8A-4147-A177-3AD203B41FA5}">
                      <a16:colId xmlns:a16="http://schemas.microsoft.com/office/drawing/2014/main" val="3387120297"/>
                    </a:ext>
                  </a:extLst>
                </a:gridCol>
                <a:gridCol w="2103120">
                  <a:extLst>
                    <a:ext uri="{9D8B030D-6E8A-4147-A177-3AD203B41FA5}">
                      <a16:colId xmlns:a16="http://schemas.microsoft.com/office/drawing/2014/main" val="1230487270"/>
                    </a:ext>
                  </a:extLst>
                </a:gridCol>
              </a:tblGrid>
              <a:tr h="0">
                <a:tc>
                  <a:txBody>
                    <a:bodyPr/>
                    <a:lstStyle/>
                    <a:p>
                      <a:r>
                        <a:rPr lang="et-EE"/>
                        <a:t>Tegur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Konkreetne trend / sündmus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Mõju kirjeldus organisatsioonile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Mõju tugevus (1–5)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Risk või võimalus?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1110432"/>
                  </a:ext>
                </a:extLst>
              </a:tr>
              <a:tr h="0">
                <a:tc>
                  <a:txBody>
                    <a:bodyPr/>
                    <a:lstStyle/>
                    <a:p>
                      <a:r>
                        <a:rPr lang="et-EE"/>
                        <a:t>Political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8779398"/>
                  </a:ext>
                </a:extLst>
              </a:tr>
              <a:tr h="0">
                <a:tc>
                  <a:txBody>
                    <a:bodyPr/>
                    <a:lstStyle/>
                    <a:p>
                      <a:r>
                        <a:rPr lang="et-EE"/>
                        <a:t>Economic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1154413"/>
                  </a:ext>
                </a:extLst>
              </a:tr>
              <a:tr h="0">
                <a:tc>
                  <a:txBody>
                    <a:bodyPr/>
                    <a:lstStyle/>
                    <a:p>
                      <a:r>
                        <a:rPr lang="et-EE"/>
                        <a:t>Social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562797"/>
                  </a:ext>
                </a:extLst>
              </a:tr>
              <a:tr h="0">
                <a:tc>
                  <a:txBody>
                    <a:bodyPr/>
                    <a:lstStyle/>
                    <a:p>
                      <a:r>
                        <a:rPr lang="et-EE"/>
                        <a:t>Technological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5968237"/>
                  </a:ext>
                </a:extLst>
              </a:tr>
              <a:tr h="0">
                <a:tc>
                  <a:txBody>
                    <a:bodyPr/>
                    <a:lstStyle/>
                    <a:p>
                      <a:r>
                        <a:rPr lang="et-EE"/>
                        <a:t>Environmental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2858"/>
                  </a:ext>
                </a:extLst>
              </a:tr>
              <a:tr h="0">
                <a:tc>
                  <a:txBody>
                    <a:bodyPr/>
                    <a:lstStyle/>
                    <a:p>
                      <a:r>
                        <a:rPr lang="et-EE"/>
                        <a:t>Legal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9904549"/>
                  </a:ext>
                </a:extLst>
              </a:tr>
            </a:tbl>
          </a:graphicData>
        </a:graphic>
      </p:graphicFrame>
      <p:sp>
        <p:nvSpPr>
          <p:cNvPr id="6" name="Ristkülik 5">
            <a:extLst>
              <a:ext uri="{FF2B5EF4-FFF2-40B4-BE49-F238E27FC236}">
                <a16:creationId xmlns:a16="http://schemas.microsoft.com/office/drawing/2014/main" id="{F15ADF4E-AD52-404E-A577-249630220F3B}"/>
              </a:ext>
            </a:extLst>
          </p:cNvPr>
          <p:cNvSpPr/>
          <p:nvPr/>
        </p:nvSpPr>
        <p:spPr>
          <a:xfrm>
            <a:off x="404035" y="5114260"/>
            <a:ext cx="10620155" cy="925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t-EE" dirty="0">
                <a:solidFill>
                  <a:schemeClr val="tx1"/>
                </a:solidFill>
              </a:rPr>
              <a:t>Millised on peamised tegurid, mille mõju on tugev ja milles mõju väljendub ning analüüsida, miks need tegurid on strateegiliselt olulised, kas mõju on lühiajaline või pikaajaline, kuidas võib see muuta organisatsiooni ärimudelit ja milline peaks olema organisatsiooni strateegiline reaktsioon?</a:t>
            </a:r>
          </a:p>
        </p:txBody>
      </p:sp>
    </p:spTree>
    <p:extLst>
      <p:ext uri="{BB962C8B-B14F-4D97-AF65-F5344CB8AC3E}">
        <p14:creationId xmlns:p14="http://schemas.microsoft.com/office/powerpoint/2010/main" val="375374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Väliskeskkonna analüüs - Porteri 5 konkurentsijõudu</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1149292"/>
            <a:ext cx="11258026" cy="5268286"/>
          </a:xfrm>
        </p:spPr>
        <p:txBody>
          <a:bodyPr/>
          <a:lstStyle/>
          <a:p>
            <a:pPr marL="0" indent="0">
              <a:buNone/>
            </a:pPr>
            <a:r>
              <a:rPr lang="et-EE" dirty="0"/>
              <a:t>Porteri viis konkurentsijõudu (majandusharu struktuuri analüüs)</a:t>
            </a:r>
          </a:p>
          <a:p>
            <a:r>
              <a:rPr lang="et-EE" dirty="0"/>
              <a:t>Konkurents			</a:t>
            </a:r>
          </a:p>
          <a:p>
            <a:r>
              <a:rPr lang="et-EE" dirty="0"/>
              <a:t>Uued tulijad			</a:t>
            </a:r>
          </a:p>
          <a:p>
            <a:r>
              <a:rPr lang="et-EE" dirty="0"/>
              <a:t>Asendustooted			</a:t>
            </a:r>
          </a:p>
          <a:p>
            <a:r>
              <a:rPr lang="et-EE" dirty="0"/>
              <a:t>Tarnijad			</a:t>
            </a:r>
          </a:p>
          <a:p>
            <a:r>
              <a:rPr lang="et-EE" dirty="0"/>
              <a:t>Kliendid</a:t>
            </a:r>
          </a:p>
        </p:txBody>
      </p:sp>
    </p:spTree>
    <p:extLst>
      <p:ext uri="{BB962C8B-B14F-4D97-AF65-F5344CB8AC3E}">
        <p14:creationId xmlns:p14="http://schemas.microsoft.com/office/powerpoint/2010/main" val="1253141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78F3BF8-6FED-4B1E-8FF1-AE5E886C40D7}"/>
              </a:ext>
            </a:extLst>
          </p:cNvPr>
          <p:cNvSpPr>
            <a:spLocks noGrp="1"/>
          </p:cNvSpPr>
          <p:nvPr>
            <p:ph type="title"/>
          </p:nvPr>
        </p:nvSpPr>
        <p:spPr>
          <a:xfrm>
            <a:off x="668079" y="216269"/>
            <a:ext cx="10515600" cy="581173"/>
          </a:xfrm>
        </p:spPr>
        <p:txBody>
          <a:bodyPr>
            <a:normAutofit/>
          </a:bodyPr>
          <a:lstStyle/>
          <a:p>
            <a:r>
              <a:rPr lang="et-EE" sz="2900" b="1" dirty="0">
                <a:solidFill>
                  <a:schemeClr val="accent6">
                    <a:lumMod val="75000"/>
                  </a:schemeClr>
                </a:solidFill>
              </a:rPr>
              <a:t>Porteri 5. konkurentsijõu analüüs</a:t>
            </a:r>
          </a:p>
        </p:txBody>
      </p:sp>
      <p:graphicFrame>
        <p:nvGraphicFramePr>
          <p:cNvPr id="4" name="Sisu kohatäide 3">
            <a:extLst>
              <a:ext uri="{FF2B5EF4-FFF2-40B4-BE49-F238E27FC236}">
                <a16:creationId xmlns:a16="http://schemas.microsoft.com/office/drawing/2014/main" id="{9B4097A6-2B7E-4DAA-AEA8-5D19FB1519FE}"/>
              </a:ext>
            </a:extLst>
          </p:cNvPr>
          <p:cNvGraphicFramePr>
            <a:graphicFrameLocks noGrp="1"/>
          </p:cNvGraphicFramePr>
          <p:nvPr>
            <p:ph idx="1"/>
            <p:extLst>
              <p:ext uri="{D42A27DB-BD31-4B8C-83A1-F6EECF244321}">
                <p14:modId xmlns:p14="http://schemas.microsoft.com/office/powerpoint/2010/main" val="1425757581"/>
              </p:ext>
            </p:extLst>
          </p:nvPr>
        </p:nvGraphicFramePr>
        <p:xfrm>
          <a:off x="348216" y="1112635"/>
          <a:ext cx="11155326" cy="4719534"/>
        </p:xfrm>
        <a:graphic>
          <a:graphicData uri="http://schemas.openxmlformats.org/drawingml/2006/table">
            <a:tbl>
              <a:tblPr firstRow="1" firstCol="1" bandRow="1"/>
              <a:tblGrid>
                <a:gridCol w="8982896">
                  <a:extLst>
                    <a:ext uri="{9D8B030D-6E8A-4147-A177-3AD203B41FA5}">
                      <a16:colId xmlns:a16="http://schemas.microsoft.com/office/drawing/2014/main" val="2095744111"/>
                    </a:ext>
                  </a:extLst>
                </a:gridCol>
                <a:gridCol w="2172430">
                  <a:extLst>
                    <a:ext uri="{9D8B030D-6E8A-4147-A177-3AD203B41FA5}">
                      <a16:colId xmlns:a16="http://schemas.microsoft.com/office/drawing/2014/main" val="3242535886"/>
                    </a:ext>
                  </a:extLst>
                </a:gridCol>
              </a:tblGrid>
              <a:tr h="71877">
                <a:tc>
                  <a:txBody>
                    <a:bodyPr/>
                    <a:lstStyle/>
                    <a:p>
                      <a:pPr>
                        <a:lnSpc>
                          <a:spcPct val="107000"/>
                        </a:lnSpc>
                        <a:spcAft>
                          <a:spcPts val="800"/>
                        </a:spcAft>
                      </a:pPr>
                      <a:r>
                        <a:rPr lang="et-EE" sz="1700" b="1" dirty="0">
                          <a:effectLst/>
                          <a:latin typeface="Calibri" panose="020F0502020204030204" pitchFamily="34" charset="0"/>
                          <a:ea typeface="Calibri" panose="020F0502020204030204" pitchFamily="34" charset="0"/>
                          <a:cs typeface="Calibri" panose="020F0502020204030204" pitchFamily="34" charset="0"/>
                        </a:rPr>
                        <a:t>Konkurentsijõud</a:t>
                      </a:r>
                    </a:p>
                    <a:p>
                      <a:pPr>
                        <a:lnSpc>
                          <a:spcPct val="107000"/>
                        </a:lnSpc>
                        <a:spcAft>
                          <a:spcPts val="800"/>
                        </a:spcAft>
                      </a:pPr>
                      <a:endParaRPr lang="et-EE" sz="1700" b="1"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nSpc>
                          <a:spcPct val="107000"/>
                        </a:lnSpc>
                        <a:spcAft>
                          <a:spcPts val="800"/>
                        </a:spcAft>
                      </a:pPr>
                      <a:r>
                        <a:rPr lang="et-EE" sz="1700" b="1" dirty="0">
                          <a:effectLst/>
                          <a:latin typeface="Calibri" panose="020F0502020204030204" pitchFamily="34" charset="0"/>
                          <a:ea typeface="Calibri" panose="020F0502020204030204" pitchFamily="34" charset="0"/>
                          <a:cs typeface="Calibri" panose="020F0502020204030204" pitchFamily="34" charset="0"/>
                        </a:rPr>
                        <a:t>Hinnang</a:t>
                      </a:r>
                      <a:endParaRPr lang="et-EE" sz="1700" b="1"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107841570"/>
                  </a:ext>
                </a:extLst>
              </a:tr>
              <a:tr h="0">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1. </a:t>
                      </a:r>
                      <a:r>
                        <a:rPr lang="et-EE" sz="1700" b="1" dirty="0">
                          <a:effectLst/>
                          <a:latin typeface="Calibri" panose="020F0502020204030204" pitchFamily="34" charset="0"/>
                          <a:ea typeface="Calibri" panose="020F0502020204030204" pitchFamily="34" charset="0"/>
                          <a:cs typeface="Calibri" panose="020F0502020204030204" pitchFamily="34" charset="0"/>
                        </a:rPr>
                        <a:t>Kui tugev on konkurents tegevusala</a:t>
                      </a:r>
                      <a:r>
                        <a:rPr lang="et-EE" sz="1700" b="1" dirty="0">
                          <a:effectLst/>
                          <a:latin typeface="Calibri" panose="020F0502020204030204" pitchFamily="34" charset="0"/>
                          <a:ea typeface="Calibri" panose="020F0502020204030204" pitchFamily="34" charset="0"/>
                          <a:cs typeface="Times New Roman" panose="02020603050405020304" pitchFamily="18" charset="0"/>
                        </a:rPr>
                        <a:t> </a:t>
                      </a:r>
                      <a:r>
                        <a:rPr lang="et-EE" sz="1700" b="1" dirty="0">
                          <a:effectLst/>
                          <a:latin typeface="Calibri" panose="020F0502020204030204" pitchFamily="34" charset="0"/>
                          <a:ea typeface="Calibri" panose="020F0502020204030204" pitchFamily="34" charset="0"/>
                          <a:cs typeface="Calibri" panose="020F0502020204030204" pitchFamily="34" charset="0"/>
                        </a:rPr>
                        <a:t>ettevõtete vahel</a:t>
                      </a:r>
                      <a:r>
                        <a:rPr lang="et-EE" sz="1700" dirty="0">
                          <a:effectLst/>
                          <a:latin typeface="Calibri" panose="020F0502020204030204" pitchFamily="34" charset="0"/>
                          <a:ea typeface="Calibri" panose="020F0502020204030204" pitchFamily="34" charset="0"/>
                          <a:cs typeface="Calibri" panose="020F0502020204030204" pitchFamily="34" charset="0"/>
                        </a:rPr>
                        <a:t>?</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 </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 </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3054544"/>
                  </a:ext>
                </a:extLst>
              </a:tr>
              <a:tr h="946703">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2. </a:t>
                      </a:r>
                      <a:r>
                        <a:rPr lang="et-EE" sz="1700" b="1" dirty="0">
                          <a:effectLst/>
                          <a:latin typeface="Calibri" panose="020F0502020204030204" pitchFamily="34" charset="0"/>
                          <a:ea typeface="Calibri" panose="020F0502020204030204" pitchFamily="34" charset="0"/>
                          <a:cs typeface="Calibri" panose="020F0502020204030204" pitchFamily="34" charset="0"/>
                        </a:rPr>
                        <a:t>Kui tugevad on tegevusalasse </a:t>
                      </a:r>
                      <a:r>
                        <a:rPr lang="et-EE" sz="1700" b="1" i="1" dirty="0">
                          <a:effectLst/>
                          <a:latin typeface="Calibri" panose="020F0502020204030204" pitchFamily="34" charset="0"/>
                          <a:ea typeface="Calibri" panose="020F0502020204030204" pitchFamily="34" charset="0"/>
                          <a:cs typeface="Calibri" panose="020F0502020204030204" pitchFamily="34" charset="0"/>
                        </a:rPr>
                        <a:t>sisenemise barjäärid?</a:t>
                      </a:r>
                      <a:endParaRPr lang="et-EE" sz="17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t-EE" sz="1700" i="1" dirty="0">
                          <a:effectLst/>
                          <a:latin typeface="Calibri" panose="020F0502020204030204" pitchFamily="34" charset="0"/>
                          <a:ea typeface="Calibri" panose="020F0502020204030204" pitchFamily="34" charset="0"/>
                          <a:cs typeface="Calibri" panose="020F0502020204030204" pitchFamily="34" charset="0"/>
                        </a:rPr>
                        <a:t>Kas olemasolevate ettevõtete oodatav</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reageering sisenemisele on passiivne või</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agressiivne (hinnaalandused, reklaami</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kasv, tooteuuendused, kokkulepped</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turustuskanalitega).</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t-EE" sz="1700">
                          <a:effectLst/>
                          <a:latin typeface="Calibri" panose="020F0502020204030204" pitchFamily="34" charset="0"/>
                          <a:ea typeface="Calibri" panose="020F0502020204030204" pitchFamily="34" charset="0"/>
                          <a:cs typeface="Calibri" panose="020F0502020204030204" pitchFamily="34" charset="0"/>
                        </a:rPr>
                        <a:t> </a:t>
                      </a:r>
                      <a:endParaRPr lang="et-EE" sz="170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16319"/>
                  </a:ext>
                </a:extLst>
              </a:tr>
              <a:tr h="821375">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3. </a:t>
                      </a:r>
                      <a:r>
                        <a:rPr lang="et-EE" sz="1700" b="1" dirty="0">
                          <a:effectLst/>
                          <a:latin typeface="Calibri" panose="020F0502020204030204" pitchFamily="34" charset="0"/>
                          <a:ea typeface="Calibri" panose="020F0502020204030204" pitchFamily="34" charset="0"/>
                          <a:cs typeface="Calibri" panose="020F0502020204030204" pitchFamily="34" charset="0"/>
                        </a:rPr>
                        <a:t>Asenduskaupadest tulenev konkurentsijõud</a:t>
                      </a:r>
                      <a:endParaRPr lang="et-EE" sz="17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t-EE" sz="1700" i="1" dirty="0">
                          <a:effectLst/>
                          <a:latin typeface="Calibri" panose="020F0502020204030204" pitchFamily="34" charset="0"/>
                          <a:ea typeface="Calibri" panose="020F0502020204030204" pitchFamily="34" charset="0"/>
                          <a:cs typeface="Calibri" panose="020F0502020204030204" pitchFamily="34" charset="0"/>
                        </a:rPr>
                        <a:t>Millised asendustooted on levinud, millised on nende hinnad ja kuidas need mõjutavad tegevusala hindade ja kasumi kujunemist? Milline on asendustoodete kvaliteet jne?</a:t>
                      </a: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 </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6422188"/>
                  </a:ext>
                </a:extLst>
              </a:tr>
              <a:tr h="219291">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4. </a:t>
                      </a:r>
                      <a:r>
                        <a:rPr lang="et-EE" sz="1700" b="1" dirty="0">
                          <a:effectLst/>
                          <a:latin typeface="Calibri" panose="020F0502020204030204" pitchFamily="34" charset="0"/>
                          <a:ea typeface="Calibri" panose="020F0502020204030204" pitchFamily="34" charset="0"/>
                          <a:cs typeface="Calibri" panose="020F0502020204030204" pitchFamily="34" charset="0"/>
                        </a:rPr>
                        <a:t>Tarnijate mõjukusest tulenev</a:t>
                      </a:r>
                      <a:r>
                        <a:rPr lang="et-EE" sz="1700" b="1" dirty="0">
                          <a:effectLst/>
                          <a:latin typeface="Calibri" panose="020F0502020204030204" pitchFamily="34" charset="0"/>
                          <a:ea typeface="Calibri" panose="020F0502020204030204" pitchFamily="34" charset="0"/>
                          <a:cs typeface="Times New Roman" panose="02020603050405020304" pitchFamily="18" charset="0"/>
                        </a:rPr>
                        <a:t> </a:t>
                      </a:r>
                      <a:r>
                        <a:rPr lang="et-EE" sz="1700" b="1" dirty="0">
                          <a:effectLst/>
                          <a:latin typeface="Calibri" panose="020F0502020204030204" pitchFamily="34" charset="0"/>
                          <a:ea typeface="Calibri" panose="020F0502020204030204" pitchFamily="34" charset="0"/>
                          <a:cs typeface="Calibri" panose="020F0502020204030204" pitchFamily="34" charset="0"/>
                        </a:rPr>
                        <a:t>konkurentsijõud</a:t>
                      </a:r>
                      <a:endParaRPr lang="et-EE" sz="17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t-EE" sz="1700" i="1" dirty="0">
                          <a:effectLst/>
                          <a:latin typeface="Calibri" panose="020F0502020204030204" pitchFamily="34" charset="0"/>
                          <a:ea typeface="Calibri" panose="020F0502020204030204" pitchFamily="34" charset="0"/>
                          <a:cs typeface="Calibri" panose="020F0502020204030204" pitchFamily="34" charset="0"/>
                        </a:rPr>
                        <a:t>Tegevusala ettevõtete põhilised tarnijad.</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Milline on s</a:t>
                      </a:r>
                      <a:r>
                        <a:rPr lang="et-EE" sz="1700" i="1" dirty="0">
                          <a:effectLst/>
                          <a:latin typeface="Calibri" panose="020F0502020204030204" pitchFamily="34" charset="0"/>
                          <a:ea typeface="Calibri" panose="020F0502020204030204" pitchFamily="34" charset="0"/>
                          <a:cs typeface="Calibri" panose="020F0502020204030204" pitchFamily="34" charset="0"/>
                        </a:rPr>
                        <a:t>õltuvus neilt hangitavast. Hinnang</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tarnijate mõjukusele.</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t-EE" sz="1700">
                          <a:effectLst/>
                          <a:latin typeface="Calibri" panose="020F0502020204030204" pitchFamily="34" charset="0"/>
                          <a:ea typeface="Calibri" panose="020F0502020204030204" pitchFamily="34" charset="0"/>
                          <a:cs typeface="Calibri" panose="020F0502020204030204" pitchFamily="34" charset="0"/>
                        </a:rPr>
                        <a:t> </a:t>
                      </a:r>
                      <a:endParaRPr lang="et-EE" sz="170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4848142"/>
                  </a:ext>
                </a:extLst>
              </a:tr>
              <a:tr h="643041">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5. </a:t>
                      </a:r>
                      <a:r>
                        <a:rPr lang="et-EE" sz="1700" b="1" dirty="0">
                          <a:effectLst/>
                          <a:latin typeface="Calibri" panose="020F0502020204030204" pitchFamily="34" charset="0"/>
                          <a:ea typeface="Calibri" panose="020F0502020204030204" pitchFamily="34" charset="0"/>
                          <a:cs typeface="Calibri" panose="020F0502020204030204" pitchFamily="34" charset="0"/>
                        </a:rPr>
                        <a:t>Ostjate mõjukus kui konkurentsijõud</a:t>
                      </a:r>
                      <a:r>
                        <a:rPr lang="et-EE" sz="1700" dirty="0">
                          <a:effectLst/>
                          <a:latin typeface="Calibri" panose="020F0502020204030204" pitchFamily="34" charset="0"/>
                          <a:ea typeface="Calibri" panose="020F0502020204030204" pitchFamily="34" charset="0"/>
                          <a:cs typeface="Calibri" panose="020F0502020204030204" pitchFamily="34" charset="0"/>
                        </a:rPr>
                        <a:t>.</a:t>
                      </a:r>
                      <a:r>
                        <a:rPr lang="et-EE" sz="1700" i="0" dirty="0">
                          <a:effectLst/>
                          <a:latin typeface="Calibri" panose="020F0502020204030204" pitchFamily="34" charset="0"/>
                          <a:ea typeface="Calibri" panose="020F0502020204030204" pitchFamily="34" charset="0"/>
                          <a:cs typeface="Times New Roman" panose="02020603050405020304" pitchFamily="18" charset="0"/>
                        </a:rPr>
                        <a:t> </a:t>
                      </a:r>
                      <a:r>
                        <a:rPr lang="et-EE" sz="1700" i="1" dirty="0">
                          <a:effectLst/>
                          <a:latin typeface="Calibri" panose="020F0502020204030204" pitchFamily="34" charset="0"/>
                          <a:ea typeface="Calibri" panose="020F0502020204030204" pitchFamily="34" charset="0"/>
                          <a:cs typeface="Calibri" panose="020F0502020204030204" pitchFamily="34" charset="0"/>
                        </a:rPr>
                        <a:t>Tegevusala toodangu põhilised ostjad ja hinnang ostjate mõjukusele</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t-EE" sz="1700" dirty="0">
                          <a:effectLst/>
                          <a:latin typeface="Calibri" panose="020F0502020204030204" pitchFamily="34" charset="0"/>
                          <a:ea typeface="Calibri" panose="020F0502020204030204" pitchFamily="34" charset="0"/>
                          <a:cs typeface="Calibri" panose="020F0502020204030204" pitchFamily="34" charset="0"/>
                        </a:rPr>
                        <a:t> </a:t>
                      </a:r>
                      <a:endParaRPr lang="et-E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26350" marR="2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3648027"/>
                  </a:ext>
                </a:extLst>
              </a:tr>
            </a:tbl>
          </a:graphicData>
        </a:graphic>
      </p:graphicFrame>
    </p:spTree>
    <p:extLst>
      <p:ext uri="{BB962C8B-B14F-4D97-AF65-F5344CB8AC3E}">
        <p14:creationId xmlns:p14="http://schemas.microsoft.com/office/powerpoint/2010/main" val="99201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D3EC35E-321B-4571-B0F6-D686972AEBD0}"/>
              </a:ext>
            </a:extLst>
          </p:cNvPr>
          <p:cNvSpPr>
            <a:spLocks noGrp="1"/>
          </p:cNvSpPr>
          <p:nvPr>
            <p:ph type="title"/>
          </p:nvPr>
        </p:nvSpPr>
        <p:spPr>
          <a:xfrm>
            <a:off x="653642" y="230902"/>
            <a:ext cx="10515600" cy="485480"/>
          </a:xfrm>
        </p:spPr>
        <p:txBody>
          <a:bodyPr>
            <a:noAutofit/>
          </a:bodyPr>
          <a:lstStyle/>
          <a:p>
            <a:r>
              <a:rPr lang="et-EE" sz="3200" b="1" dirty="0">
                <a:solidFill>
                  <a:schemeClr val="accent6"/>
                </a:solidFill>
                <a:latin typeface="+mn-lt"/>
              </a:rPr>
              <a:t>Sisekeskkonna analüüs</a:t>
            </a:r>
          </a:p>
        </p:txBody>
      </p:sp>
      <p:sp>
        <p:nvSpPr>
          <p:cNvPr id="3" name="Sisu kohatäide 2">
            <a:extLst>
              <a:ext uri="{FF2B5EF4-FFF2-40B4-BE49-F238E27FC236}">
                <a16:creationId xmlns:a16="http://schemas.microsoft.com/office/drawing/2014/main" id="{C106C7E7-53DD-4D97-9BAB-545537A3963B}"/>
              </a:ext>
            </a:extLst>
          </p:cNvPr>
          <p:cNvSpPr>
            <a:spLocks noGrp="1"/>
          </p:cNvSpPr>
          <p:nvPr>
            <p:ph idx="1"/>
          </p:nvPr>
        </p:nvSpPr>
        <p:spPr>
          <a:xfrm>
            <a:off x="386316" y="978194"/>
            <a:ext cx="11419367" cy="5514679"/>
          </a:xfrm>
        </p:spPr>
        <p:txBody>
          <a:bodyPr>
            <a:normAutofit fontScale="92500" lnSpcReduction="20000"/>
          </a:bodyPr>
          <a:lstStyle/>
          <a:p>
            <a:pPr marL="0" indent="0" algn="just">
              <a:spcBef>
                <a:spcPts val="180"/>
              </a:spcBef>
              <a:spcAft>
                <a:spcPts val="180"/>
              </a:spcAft>
              <a:buNone/>
            </a:pPr>
            <a:r>
              <a:rPr lang="et-EE" sz="1800" dirty="0">
                <a:effectLst/>
                <a:latin typeface="Calibri" panose="020F0502020204030204" pitchFamily="34" charset="0"/>
                <a:ea typeface="Aptos"/>
                <a:cs typeface="Times New Roman" panose="02020603050405020304" pitchFamily="18" charset="0"/>
              </a:rPr>
              <a:t>Sisekeskkonna analüüs näitab, mida organisatsioon tegelikult suudab teha.</a:t>
            </a:r>
          </a:p>
          <a:p>
            <a:pPr marL="0" indent="0" algn="just">
              <a:spcBef>
                <a:spcPts val="180"/>
              </a:spcBef>
              <a:spcAft>
                <a:spcPts val="180"/>
              </a:spcAft>
              <a:buNone/>
            </a:pPr>
            <a:r>
              <a:rPr lang="et-EE" sz="1800" dirty="0">
                <a:latin typeface="Calibri" panose="020F0502020204030204" pitchFamily="34" charset="0"/>
                <a:ea typeface="Aptos"/>
                <a:cs typeface="Times New Roman" panose="02020603050405020304" pitchFamily="18" charset="0"/>
              </a:rPr>
              <a:t>Selles etapis:</a:t>
            </a:r>
          </a:p>
          <a:p>
            <a:pPr algn="just">
              <a:spcBef>
                <a:spcPts val="180"/>
              </a:spcBef>
              <a:spcAft>
                <a:spcPts val="180"/>
              </a:spcAft>
            </a:pPr>
            <a:r>
              <a:rPr lang="et-EE" sz="1800" dirty="0">
                <a:effectLst/>
                <a:latin typeface="Calibri" panose="020F0502020204030204" pitchFamily="34" charset="0"/>
                <a:ea typeface="Aptos"/>
                <a:cs typeface="Times New Roman" panose="02020603050405020304" pitchFamily="18" charset="0"/>
              </a:rPr>
              <a:t>kaardistatakse ressursid ja võimekused;</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hinnatakse tugevusi ja nõrkusi;</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tuvastatakse konkurentsieelise allikad.</a:t>
            </a:r>
          </a:p>
          <a:p>
            <a:pPr marL="0" indent="0" algn="just">
              <a:spcBef>
                <a:spcPts val="180"/>
              </a:spcBef>
              <a:spcAft>
                <a:spcPts val="180"/>
              </a:spcAft>
              <a:buSzPts val="1000"/>
              <a:buNone/>
              <a:tabLst>
                <a:tab pos="457200" algn="l"/>
              </a:tabLst>
            </a:pP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Kasutatavad meetodid ja mudelid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Clr>
                <a:srgbClr val="4EA72E"/>
              </a:buClr>
              <a:buFont typeface="Wingdings" panose="05000000000000000000" pitchFamily="2" charset="2"/>
              <a:buChar char=""/>
            </a:pPr>
            <a:r>
              <a:rPr lang="et-EE" sz="1800" b="1" dirty="0">
                <a:effectLst/>
                <a:latin typeface="Calibri" panose="020F0502020204030204" pitchFamily="34" charset="0"/>
                <a:ea typeface="Aptos"/>
                <a:cs typeface="Times New Roman" panose="02020603050405020304" pitchFamily="18" charset="0"/>
              </a:rPr>
              <a:t>Ressursipõhine vaade (RBV </a:t>
            </a:r>
            <a:r>
              <a:rPr lang="et-EE" sz="1800" dirty="0">
                <a:effectLst/>
                <a:latin typeface="Calibri" panose="020F0502020204030204" pitchFamily="34" charset="0"/>
                <a:ea typeface="Aptos"/>
                <a:cs typeface="Times New Roman" panose="02020603050405020304" pitchFamily="18" charset="0"/>
              </a:rPr>
              <a:t>(</a:t>
            </a:r>
            <a:r>
              <a:rPr lang="et-EE" sz="1800" dirty="0" err="1">
                <a:effectLst/>
                <a:latin typeface="Calibri" panose="020F0502020204030204" pitchFamily="34" charset="0"/>
                <a:ea typeface="Aptos"/>
                <a:cs typeface="Times New Roman" panose="02020603050405020304" pitchFamily="18" charset="0"/>
              </a:rPr>
              <a:t>Resource</a:t>
            </a:r>
            <a:r>
              <a:rPr lang="et-EE" sz="1800" dirty="0">
                <a:effectLst/>
                <a:latin typeface="Calibri" panose="020F0502020204030204" pitchFamily="34" charset="0"/>
                <a:ea typeface="Aptos"/>
                <a:cs typeface="Times New Roman" panose="02020603050405020304" pitchFamily="18" charset="0"/>
              </a:rPr>
              <a:t>, </a:t>
            </a:r>
            <a:r>
              <a:rPr lang="et-EE" sz="1800" dirty="0" err="1">
                <a:effectLst/>
                <a:latin typeface="Calibri" panose="020F0502020204030204" pitchFamily="34" charset="0"/>
                <a:ea typeface="Aptos"/>
                <a:cs typeface="Times New Roman" panose="02020603050405020304" pitchFamily="18" charset="0"/>
              </a:rPr>
              <a:t>Based</a:t>
            </a:r>
            <a:r>
              <a:rPr lang="et-EE" sz="1800" dirty="0">
                <a:effectLst/>
                <a:latin typeface="Calibri" panose="020F0502020204030204" pitchFamily="34" charset="0"/>
                <a:ea typeface="Aptos"/>
                <a:cs typeface="Times New Roman" panose="02020603050405020304" pitchFamily="18" charset="0"/>
              </a:rPr>
              <a:t>, </a:t>
            </a:r>
            <a:r>
              <a:rPr lang="et-EE" sz="1800" dirty="0" err="1">
                <a:effectLst/>
                <a:latin typeface="Calibri" panose="020F0502020204030204" pitchFamily="34" charset="0"/>
                <a:ea typeface="Aptos"/>
                <a:cs typeface="Times New Roman" panose="02020603050405020304" pitchFamily="18" charset="0"/>
              </a:rPr>
              <a:t>View</a:t>
            </a:r>
            <a:r>
              <a:rPr lang="et-EE" sz="1800" dirty="0">
                <a:effectLst/>
                <a:latin typeface="Calibri" panose="020F0502020204030204" pitchFamily="34" charset="0"/>
                <a:ea typeface="Aptos"/>
                <a:cs typeface="Times New Roman" panose="02020603050405020304" pitchFamily="18" charset="0"/>
              </a:rPr>
              <a:t>) </a:t>
            </a:r>
            <a:r>
              <a:rPr lang="et-EE" sz="1800" b="1" dirty="0">
                <a:effectLst/>
                <a:latin typeface="Calibri" panose="020F0502020204030204" pitchFamily="34" charset="0"/>
                <a:ea typeface="Aptos"/>
                <a:cs typeface="Times New Roman" panose="02020603050405020304" pitchFamily="18" charset="0"/>
              </a:rPr>
              <a:t>- </a:t>
            </a:r>
            <a:r>
              <a:rPr lang="et-EE" sz="1800" dirty="0">
                <a:effectLst/>
                <a:latin typeface="Calibri" panose="020F0502020204030204" pitchFamily="34" charset="0"/>
                <a:ea typeface="Aptos"/>
                <a:cs typeface="Times New Roman" panose="02020603050405020304" pitchFamily="18" charset="0"/>
              </a:rPr>
              <a:t>keskendub organisatsiooni sisemistele ressurssidele ja võimekustele kui konkurentsieelise allikale.</a:t>
            </a:r>
            <a:endParaRPr lang="et-EE" sz="1800" dirty="0">
              <a:effectLst/>
              <a:latin typeface="Aptos"/>
              <a:ea typeface="Aptos"/>
              <a:cs typeface="Times New Roman" panose="02020603050405020304" pitchFamily="18" charset="0"/>
            </a:endParaRPr>
          </a:p>
          <a:p>
            <a:pPr marL="0" lvl="0" indent="0" algn="just">
              <a:spcBef>
                <a:spcPts val="180"/>
              </a:spcBef>
              <a:spcAft>
                <a:spcPts val="180"/>
              </a:spcAft>
              <a:buClr>
                <a:srgbClr val="4EA72E"/>
              </a:buClr>
              <a:buNone/>
            </a:pPr>
            <a:r>
              <a:rPr lang="et-EE" sz="1800" b="1" dirty="0">
                <a:effectLst/>
                <a:latin typeface="Calibri" panose="020F0502020204030204" pitchFamily="34" charset="0"/>
                <a:ea typeface="Aptos"/>
                <a:cs typeface="Times New Roman" panose="02020603050405020304" pitchFamily="18" charset="0"/>
              </a:rPr>
              <a:t>Kuidas meetodit kasutada: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Koostage nimekiri organisatsiooni peamistest ressurssidest.</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Rühmitage need materiaalseks ja immateriaalseks.</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Hinnake, millised ressursid eristavad organisatsiooni konkurentidest.</a:t>
            </a:r>
          </a:p>
          <a:p>
            <a:pPr marL="0" lv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Tulemus:</a:t>
            </a:r>
            <a:r>
              <a:rPr lang="et-EE" sz="1800" dirty="0">
                <a:effectLst/>
                <a:latin typeface="Calibri" panose="020F0502020204030204" pitchFamily="34" charset="0"/>
                <a:ea typeface="Aptos"/>
                <a:cs typeface="Times New Roman" panose="02020603050405020304" pitchFamily="18" charset="0"/>
              </a:rPr>
              <a:t> Ülevaade sisemistest eelistest ja piirangutest.</a:t>
            </a:r>
          </a:p>
          <a:p>
            <a:pPr marL="0" lvl="0" indent="0" algn="just">
              <a:spcBef>
                <a:spcPts val="180"/>
              </a:spcBef>
              <a:spcAft>
                <a:spcPts val="180"/>
              </a:spcAft>
              <a:buNone/>
            </a:pP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Clr>
                <a:srgbClr val="4EA72E"/>
              </a:buClr>
              <a:buFont typeface="Wingdings" panose="05000000000000000000" pitchFamily="2" charset="2"/>
              <a:buChar char=""/>
            </a:pPr>
            <a:r>
              <a:rPr lang="et-EE" sz="1800" b="1" dirty="0">
                <a:effectLst/>
                <a:latin typeface="Calibri" panose="020F0502020204030204" pitchFamily="34" charset="0"/>
                <a:ea typeface="Aptos"/>
                <a:cs typeface="Times New Roman" panose="02020603050405020304" pitchFamily="18" charset="0"/>
              </a:rPr>
              <a:t>VRIO </a:t>
            </a:r>
            <a:r>
              <a:rPr lang="et-EE" sz="1800" i="1" dirty="0">
                <a:effectLst/>
                <a:latin typeface="Calibri" panose="020F0502020204030204" pitchFamily="34" charset="0"/>
                <a:ea typeface="Aptos"/>
                <a:cs typeface="Times New Roman" panose="02020603050405020304" pitchFamily="18" charset="0"/>
              </a:rPr>
              <a:t>(</a:t>
            </a:r>
            <a:r>
              <a:rPr lang="et-EE" sz="1800" i="1" dirty="0" err="1">
                <a:effectLst/>
                <a:latin typeface="Calibri" panose="020F0502020204030204" pitchFamily="34" charset="0"/>
                <a:ea typeface="Aptos"/>
                <a:cs typeface="Times New Roman" panose="02020603050405020304" pitchFamily="18" charset="0"/>
              </a:rPr>
              <a:t>Valuable</a:t>
            </a:r>
            <a:r>
              <a:rPr lang="et-EE" sz="1800" i="1" dirty="0">
                <a:effectLst/>
                <a:latin typeface="Calibri" panose="020F0502020204030204" pitchFamily="34" charset="0"/>
                <a:ea typeface="Aptos"/>
                <a:cs typeface="Times New Roman" panose="02020603050405020304" pitchFamily="18" charset="0"/>
              </a:rPr>
              <a:t>, </a:t>
            </a:r>
            <a:r>
              <a:rPr lang="et-EE" sz="1800" i="1" dirty="0" err="1">
                <a:effectLst/>
                <a:latin typeface="Calibri" panose="020F0502020204030204" pitchFamily="34" charset="0"/>
                <a:ea typeface="Aptos"/>
                <a:cs typeface="Times New Roman" panose="02020603050405020304" pitchFamily="18" charset="0"/>
              </a:rPr>
              <a:t>Rare</a:t>
            </a:r>
            <a:r>
              <a:rPr lang="et-EE" sz="1800" i="1" dirty="0">
                <a:effectLst/>
                <a:latin typeface="Calibri" panose="020F0502020204030204" pitchFamily="34" charset="0"/>
                <a:ea typeface="Aptos"/>
                <a:cs typeface="Times New Roman" panose="02020603050405020304" pitchFamily="18" charset="0"/>
              </a:rPr>
              <a:t>, </a:t>
            </a:r>
            <a:r>
              <a:rPr lang="et-EE" sz="1800" i="1" dirty="0" err="1">
                <a:effectLst/>
                <a:latin typeface="Calibri" panose="020F0502020204030204" pitchFamily="34" charset="0"/>
                <a:ea typeface="Aptos"/>
                <a:cs typeface="Times New Roman" panose="02020603050405020304" pitchFamily="18" charset="0"/>
              </a:rPr>
              <a:t>Inimitable</a:t>
            </a:r>
            <a:r>
              <a:rPr lang="et-EE" sz="1800" i="1" dirty="0">
                <a:effectLst/>
                <a:latin typeface="Calibri" panose="020F0502020204030204" pitchFamily="34" charset="0"/>
                <a:ea typeface="Aptos"/>
                <a:cs typeface="Times New Roman" panose="02020603050405020304" pitchFamily="18" charset="0"/>
              </a:rPr>
              <a:t>, </a:t>
            </a:r>
            <a:r>
              <a:rPr lang="et-EE" sz="1800" i="1" dirty="0" err="1">
                <a:effectLst/>
                <a:latin typeface="Calibri" panose="020F0502020204030204" pitchFamily="34" charset="0"/>
                <a:ea typeface="Aptos"/>
                <a:cs typeface="Times New Roman" panose="02020603050405020304" pitchFamily="18" charset="0"/>
              </a:rPr>
              <a:t>Organized</a:t>
            </a:r>
            <a:r>
              <a:rPr lang="et-EE" sz="1800" i="1" dirty="0">
                <a:effectLst/>
                <a:latin typeface="Calibri" panose="020F0502020204030204" pitchFamily="34" charset="0"/>
                <a:ea typeface="Aptos"/>
                <a:cs typeface="Times New Roman" panose="02020603050405020304" pitchFamily="18" charset="0"/>
              </a:rPr>
              <a:t>) </a:t>
            </a:r>
            <a:r>
              <a:rPr lang="et-EE" sz="1800" b="1" dirty="0">
                <a:effectLst/>
                <a:latin typeface="Calibri" panose="020F0502020204030204" pitchFamily="34" charset="0"/>
                <a:ea typeface="Aptos"/>
                <a:cs typeface="Times New Roman" panose="02020603050405020304" pitchFamily="18" charset="0"/>
              </a:rPr>
              <a:t>analüüs </a:t>
            </a:r>
            <a:r>
              <a:rPr lang="et-EE" sz="1800" dirty="0">
                <a:effectLst/>
                <a:latin typeface="Calibri" panose="020F0502020204030204" pitchFamily="34" charset="0"/>
                <a:ea typeface="Aptos"/>
                <a:cs typeface="Times New Roman" panose="02020603050405020304" pitchFamily="18" charset="0"/>
              </a:rPr>
              <a:t> - aitab hinnata, kas ressurss võib luua kestlikku konkurentsieelist.</a:t>
            </a:r>
            <a:endParaRPr lang="et-EE" sz="1800" dirty="0">
              <a:effectLst/>
              <a:latin typeface="Aptos"/>
              <a:ea typeface="Aptos"/>
              <a:cs typeface="Times New Roman" panose="02020603050405020304" pitchFamily="18" charset="0"/>
            </a:endParaRPr>
          </a:p>
          <a:p>
            <a:pPr marL="0" lvl="0" indent="0" algn="just">
              <a:spcBef>
                <a:spcPts val="180"/>
              </a:spcBef>
              <a:spcAft>
                <a:spcPts val="180"/>
              </a:spcAft>
              <a:buClr>
                <a:srgbClr val="4EA72E"/>
              </a:buClr>
              <a:buNone/>
            </a:pPr>
            <a:r>
              <a:rPr lang="et-EE" sz="1800" b="1" dirty="0">
                <a:effectLst/>
                <a:latin typeface="Calibri" panose="020F0502020204030204" pitchFamily="34" charset="0"/>
                <a:ea typeface="Aptos"/>
                <a:cs typeface="Times New Roman" panose="02020603050405020304" pitchFamily="18" charset="0"/>
              </a:rPr>
              <a:t>Kuidas meetodit kasutada: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Valige üks ressurss või võimekus.</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Vastake neljale küsimusele (V – </a:t>
            </a:r>
            <a:r>
              <a:rPr lang="et-EE" sz="1800" dirty="0" err="1">
                <a:effectLst/>
                <a:latin typeface="Calibri" panose="020F0502020204030204" pitchFamily="34" charset="0"/>
                <a:ea typeface="Aptos"/>
                <a:cs typeface="Times New Roman" panose="02020603050405020304" pitchFamily="18" charset="0"/>
              </a:rPr>
              <a:t>Valuable</a:t>
            </a:r>
            <a:r>
              <a:rPr lang="et-EE" sz="1800" dirty="0">
                <a:effectLst/>
                <a:latin typeface="Calibri" panose="020F0502020204030204" pitchFamily="34" charset="0"/>
                <a:ea typeface="Aptos"/>
                <a:cs typeface="Times New Roman" panose="02020603050405020304" pitchFamily="18" charset="0"/>
              </a:rPr>
              <a:t> → Kas ressurss loob väärtust? Kas see aitab kasutada võimalusi või vähendada ohte? R – </a:t>
            </a:r>
            <a:r>
              <a:rPr lang="et-EE" sz="1800" dirty="0" err="1">
                <a:effectLst/>
                <a:latin typeface="Calibri" panose="020F0502020204030204" pitchFamily="34" charset="0"/>
                <a:ea typeface="Aptos"/>
                <a:cs typeface="Times New Roman" panose="02020603050405020304" pitchFamily="18" charset="0"/>
              </a:rPr>
              <a:t>Rare</a:t>
            </a:r>
            <a:r>
              <a:rPr lang="et-EE" sz="1800" dirty="0">
                <a:effectLst/>
                <a:latin typeface="Calibri" panose="020F0502020204030204" pitchFamily="34" charset="0"/>
                <a:ea typeface="Aptos"/>
                <a:cs typeface="Times New Roman" panose="02020603050405020304" pitchFamily="18" charset="0"/>
              </a:rPr>
              <a:t> → Kas ressurss on haruldane? Kas seda omavad vähesed konkurendid? I – </a:t>
            </a:r>
            <a:r>
              <a:rPr lang="et-EE" sz="1800" dirty="0" err="1">
                <a:effectLst/>
                <a:latin typeface="Calibri" panose="020F0502020204030204" pitchFamily="34" charset="0"/>
                <a:ea typeface="Aptos"/>
                <a:cs typeface="Times New Roman" panose="02020603050405020304" pitchFamily="18" charset="0"/>
              </a:rPr>
              <a:t>Inimitable</a:t>
            </a:r>
            <a:r>
              <a:rPr lang="et-EE" sz="1800" dirty="0">
                <a:effectLst/>
                <a:latin typeface="Calibri" panose="020F0502020204030204" pitchFamily="34" charset="0"/>
                <a:ea typeface="Aptos"/>
                <a:cs typeface="Times New Roman" panose="02020603050405020304" pitchFamily="18" charset="0"/>
              </a:rPr>
              <a:t> → Kas ressurssi on raske kopeerida? Kas konkurendid saavad seda lihtsalt jäljendada? O – </a:t>
            </a:r>
            <a:r>
              <a:rPr lang="et-EE" sz="1800" dirty="0" err="1">
                <a:effectLst/>
                <a:latin typeface="Calibri" panose="020F0502020204030204" pitchFamily="34" charset="0"/>
                <a:ea typeface="Aptos"/>
                <a:cs typeface="Times New Roman" panose="02020603050405020304" pitchFamily="18" charset="0"/>
              </a:rPr>
              <a:t>Organized</a:t>
            </a:r>
            <a:r>
              <a:rPr lang="et-EE" sz="1800" dirty="0">
                <a:effectLst/>
                <a:latin typeface="Calibri" panose="020F0502020204030204" pitchFamily="34" charset="0"/>
                <a:ea typeface="Aptos"/>
                <a:cs typeface="Times New Roman" panose="02020603050405020304" pitchFamily="18" charset="0"/>
              </a:rPr>
              <a:t> → Kas organisatsioon on üles ehitatud nii, et ressurssi tõhusalt kasutada? Kas struktuur, protsessid ja juhtimine toetavad selle rakendamist?</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Times New Roman" panose="02020603050405020304" pitchFamily="18" charset="0"/>
              </a:rPr>
              <a:t>Tehke järeldus ressursi strateegilise väärtuse kohta.</a:t>
            </a:r>
          </a:p>
          <a:p>
            <a:pPr marL="0" lv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Tulemus:</a:t>
            </a:r>
            <a:r>
              <a:rPr lang="et-EE" sz="1800" dirty="0">
                <a:effectLst/>
                <a:latin typeface="Calibri" panose="020F0502020204030204" pitchFamily="34" charset="0"/>
                <a:ea typeface="Aptos"/>
                <a:cs typeface="Times New Roman" panose="02020603050405020304" pitchFamily="18" charset="0"/>
              </a:rPr>
              <a:t> Selge otsus, millised ressursid väärivad arendamist.</a:t>
            </a:r>
            <a:endParaRPr lang="et-EE" sz="18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3931140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4216F79-E9B2-42F0-A89D-F68A41C35996}"/>
              </a:ext>
            </a:extLst>
          </p:cNvPr>
          <p:cNvSpPr>
            <a:spLocks noGrp="1"/>
          </p:cNvSpPr>
          <p:nvPr>
            <p:ph type="title"/>
          </p:nvPr>
        </p:nvSpPr>
        <p:spPr>
          <a:xfrm>
            <a:off x="838200" y="365126"/>
            <a:ext cx="10515600" cy="506744"/>
          </a:xfrm>
        </p:spPr>
        <p:txBody>
          <a:bodyPr>
            <a:noAutofit/>
          </a:bodyPr>
          <a:lstStyle/>
          <a:p>
            <a:r>
              <a:rPr lang="et-EE" sz="2900" b="1" dirty="0">
                <a:solidFill>
                  <a:schemeClr val="accent6"/>
                </a:solidFill>
                <a:latin typeface="+mn-lt"/>
              </a:rPr>
              <a:t>Strateegiliste valikute tegemine</a:t>
            </a:r>
          </a:p>
        </p:txBody>
      </p:sp>
      <p:sp>
        <p:nvSpPr>
          <p:cNvPr id="3" name="Sisu kohatäide 2">
            <a:extLst>
              <a:ext uri="{FF2B5EF4-FFF2-40B4-BE49-F238E27FC236}">
                <a16:creationId xmlns:a16="http://schemas.microsoft.com/office/drawing/2014/main" id="{27836D30-93D5-4F86-BCB3-41875FF95253}"/>
              </a:ext>
            </a:extLst>
          </p:cNvPr>
          <p:cNvSpPr>
            <a:spLocks noGrp="1"/>
          </p:cNvSpPr>
          <p:nvPr>
            <p:ph idx="1"/>
          </p:nvPr>
        </p:nvSpPr>
        <p:spPr>
          <a:xfrm>
            <a:off x="379227" y="871870"/>
            <a:ext cx="11249246" cy="5149334"/>
          </a:xfrm>
        </p:spPr>
        <p:txBody>
          <a:bodyPr>
            <a:normAutofit/>
          </a:bodyPr>
          <a:lstStyle/>
          <a:p>
            <a:pPr marL="0" lvl="0" indent="0" algn="just">
              <a:spcBef>
                <a:spcPts val="180"/>
              </a:spcBef>
              <a:spcAft>
                <a:spcPts val="180"/>
              </a:spcAft>
              <a:buSzPts val="1000"/>
              <a:buNone/>
              <a:tabLst>
                <a:tab pos="457200" algn="l"/>
              </a:tabLst>
            </a:pPr>
            <a:r>
              <a:rPr lang="et-EE" sz="1800" dirty="0">
                <a:effectLst/>
                <a:latin typeface="Calibri" panose="020F0502020204030204" pitchFamily="34" charset="0"/>
                <a:ea typeface="Aptos"/>
                <a:cs typeface="Times New Roman" panose="02020603050405020304" pitchFamily="18" charset="0"/>
              </a:rPr>
              <a:t>Selles etapis:</a:t>
            </a: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otsustatakse, </a:t>
            </a:r>
            <a:r>
              <a:rPr lang="et-EE" sz="1800" b="1" dirty="0">
                <a:effectLst/>
                <a:latin typeface="Calibri" panose="020F0502020204030204" pitchFamily="34" charset="0"/>
                <a:ea typeface="Aptos"/>
                <a:cs typeface="Times New Roman" panose="02020603050405020304" pitchFamily="18" charset="0"/>
              </a:rPr>
              <a:t>kus</a:t>
            </a:r>
            <a:r>
              <a:rPr lang="et-EE" sz="1800" dirty="0">
                <a:effectLst/>
                <a:latin typeface="Calibri" panose="020F0502020204030204" pitchFamily="34" charset="0"/>
                <a:ea typeface="Aptos"/>
                <a:cs typeface="Times New Roman" panose="02020603050405020304" pitchFamily="18" charset="0"/>
              </a:rPr>
              <a:t> ja </a:t>
            </a:r>
            <a:r>
              <a:rPr lang="et-EE" sz="1800" b="1" dirty="0">
                <a:effectLst/>
                <a:latin typeface="Calibri" panose="020F0502020204030204" pitchFamily="34" charset="0"/>
                <a:ea typeface="Aptos"/>
                <a:cs typeface="Times New Roman" panose="02020603050405020304" pitchFamily="18" charset="0"/>
              </a:rPr>
              <a:t>kuidas</a:t>
            </a:r>
            <a:r>
              <a:rPr lang="et-EE" sz="1800" dirty="0">
                <a:effectLst/>
                <a:latin typeface="Calibri" panose="020F0502020204030204" pitchFamily="34" charset="0"/>
                <a:ea typeface="Aptos"/>
                <a:cs typeface="Times New Roman" panose="02020603050405020304" pitchFamily="18" charset="0"/>
              </a:rPr>
              <a:t> konkureerida;</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valitakse kasvusuund ja prioriteedid;</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tehakse kompromissid.</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Kasutatavad meetodid ja mudelid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Clr>
                <a:srgbClr val="4EA72E"/>
              </a:buClr>
              <a:buFont typeface="Wingdings" panose="05000000000000000000" pitchFamily="2" charset="2"/>
              <a:buChar char=""/>
            </a:pPr>
            <a:r>
              <a:rPr lang="et-EE" sz="1800" b="1" dirty="0">
                <a:effectLst/>
                <a:latin typeface="Calibri" panose="020F0502020204030204" pitchFamily="34" charset="0"/>
                <a:ea typeface="Aptos"/>
                <a:cs typeface="Times New Roman" panose="02020603050405020304" pitchFamily="18" charset="0"/>
              </a:rPr>
              <a:t>SWOT-analüüs</a:t>
            </a:r>
            <a:r>
              <a:rPr lang="et-EE" sz="1800" dirty="0">
                <a:effectLst/>
                <a:latin typeface="Calibri" panose="020F0502020204030204" pitchFamily="34" charset="0"/>
                <a:ea typeface="Aptos"/>
                <a:cs typeface="Times New Roman" panose="02020603050405020304" pitchFamily="18" charset="0"/>
              </a:rPr>
              <a:t> - Strateegiliste valikute tegemine</a:t>
            </a:r>
            <a:endParaRPr lang="et-EE" sz="1800" dirty="0">
              <a:effectLst/>
              <a:latin typeface="Aptos"/>
              <a:ea typeface="Aptos"/>
              <a:cs typeface="Times New Roman" panose="02020603050405020304" pitchFamily="18" charset="0"/>
            </a:endParaRPr>
          </a:p>
          <a:p>
            <a:pPr marL="457200" algn="just">
              <a:spcBef>
                <a:spcPts val="180"/>
              </a:spcBef>
              <a:spcAft>
                <a:spcPts val="180"/>
              </a:spcAft>
            </a:pPr>
            <a:r>
              <a:rPr lang="et-EE" sz="1800" b="1" dirty="0">
                <a:effectLst/>
                <a:latin typeface="Calibri" panose="020F0502020204030204" pitchFamily="34" charset="0"/>
                <a:ea typeface="Aptos"/>
                <a:cs typeface="Times New Roman" panose="02020603050405020304" pitchFamily="18" charset="0"/>
              </a:rPr>
              <a:t>Milles meetod seisneb:</a:t>
            </a:r>
            <a:r>
              <a:rPr lang="et-EE" sz="1800" dirty="0">
                <a:effectLst/>
                <a:latin typeface="Calibri" panose="020F0502020204030204" pitchFamily="34" charset="0"/>
                <a:ea typeface="Aptos"/>
                <a:cs typeface="Times New Roman" panose="02020603050405020304" pitchFamily="18" charset="0"/>
              </a:rPr>
              <a:t> SWOT seob </a:t>
            </a:r>
            <a:r>
              <a:rPr lang="et-EE" sz="1800" dirty="0" err="1">
                <a:effectLst/>
                <a:latin typeface="Calibri" panose="020F0502020204030204" pitchFamily="34" charset="0"/>
                <a:ea typeface="Aptos"/>
                <a:cs typeface="Times New Roman" panose="02020603050405020304" pitchFamily="18" charset="0"/>
              </a:rPr>
              <a:t>välis</a:t>
            </a:r>
            <a:r>
              <a:rPr lang="et-EE" sz="1800" dirty="0">
                <a:effectLst/>
                <a:latin typeface="Calibri" panose="020F0502020204030204" pitchFamily="34" charset="0"/>
                <a:ea typeface="Aptos"/>
                <a:cs typeface="Times New Roman" panose="02020603050405020304" pitchFamily="18" charset="0"/>
              </a:rPr>
              <a:t>- ja </a:t>
            </a:r>
            <a:r>
              <a:rPr lang="et-EE" sz="1800" dirty="0" err="1">
                <a:effectLst/>
                <a:latin typeface="Calibri" panose="020F0502020204030204" pitchFamily="34" charset="0"/>
                <a:ea typeface="Aptos"/>
                <a:cs typeface="Times New Roman" panose="02020603050405020304" pitchFamily="18" charset="0"/>
              </a:rPr>
              <a:t>sisekeskkonna</a:t>
            </a:r>
            <a:r>
              <a:rPr lang="et-EE" sz="1800" dirty="0">
                <a:effectLst/>
                <a:latin typeface="Calibri" panose="020F0502020204030204" pitchFamily="34" charset="0"/>
                <a:ea typeface="Aptos"/>
                <a:cs typeface="Times New Roman" panose="02020603050405020304" pitchFamily="18" charset="0"/>
              </a:rPr>
              <a:t> üheks tervikuks.</a:t>
            </a:r>
            <a:endParaRPr lang="et-EE" sz="1800" dirty="0">
              <a:effectLst/>
              <a:latin typeface="Aptos"/>
              <a:ea typeface="Aptos"/>
              <a:cs typeface="Times New Roman" panose="02020603050405020304" pitchFamily="18" charset="0"/>
            </a:endParaRPr>
          </a:p>
          <a:p>
            <a:pPr marL="457200" algn="just">
              <a:spcBef>
                <a:spcPts val="180"/>
              </a:spcBef>
              <a:spcAft>
                <a:spcPts val="180"/>
              </a:spcAft>
            </a:pPr>
            <a:r>
              <a:rPr lang="et-EE" sz="1800" b="1" dirty="0">
                <a:effectLst/>
                <a:latin typeface="Calibri" panose="020F0502020204030204" pitchFamily="34" charset="0"/>
                <a:ea typeface="Aptos"/>
                <a:cs typeface="Times New Roman" panose="02020603050405020304" pitchFamily="18" charset="0"/>
              </a:rPr>
              <a:t>Kuidas meetodit kasutada: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Calibri" panose="020F0502020204030204" pitchFamily="34" charset="0"/>
              </a:rPr>
              <a:t>Koostage S, W, O ja T nimekirjad.</a:t>
            </a: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Calibri" panose="020F0502020204030204" pitchFamily="34" charset="0"/>
              </a:rPr>
              <a:t>Seostage tugevused võimalustega.</a:t>
            </a:r>
          </a:p>
          <a:p>
            <a:pPr marL="342900" lvl="0" indent="-342900" algn="just">
              <a:spcBef>
                <a:spcPts val="180"/>
              </a:spcBef>
              <a:spcAft>
                <a:spcPts val="180"/>
              </a:spcAft>
              <a:buFont typeface="+mj-lt"/>
              <a:buAutoNum type="arabicPeriod"/>
            </a:pPr>
            <a:r>
              <a:rPr lang="et-EE" sz="1800" dirty="0">
                <a:effectLst/>
                <a:latin typeface="Calibri" panose="020F0502020204030204" pitchFamily="34" charset="0"/>
                <a:ea typeface="Aptos"/>
                <a:cs typeface="Calibri" panose="020F0502020204030204" pitchFamily="34" charset="0"/>
              </a:rPr>
              <a:t>Valige 1–2 strateegilist suunda.</a:t>
            </a:r>
          </a:p>
          <a:p>
            <a:pPr marL="0" lvl="0" indent="0" algn="just">
              <a:spcBef>
                <a:spcPts val="180"/>
              </a:spcBef>
              <a:spcAft>
                <a:spcPts val="180"/>
              </a:spcAft>
              <a:buNone/>
            </a:pPr>
            <a:r>
              <a:rPr lang="et-EE" sz="1800" b="1" dirty="0">
                <a:latin typeface="Calibri" panose="020F0502020204030204" pitchFamily="34" charset="0"/>
                <a:ea typeface="Aptos"/>
                <a:cs typeface="Calibri" panose="020F0502020204030204" pitchFamily="34" charset="0"/>
              </a:rPr>
              <a:t>T</a:t>
            </a:r>
            <a:r>
              <a:rPr lang="et-EE" sz="1800" b="1" dirty="0">
                <a:effectLst/>
                <a:latin typeface="Calibri" panose="020F0502020204030204" pitchFamily="34" charset="0"/>
                <a:ea typeface="Aptos"/>
                <a:cs typeface="Times New Roman" panose="02020603050405020304" pitchFamily="18" charset="0"/>
              </a:rPr>
              <a:t>ulemus:</a:t>
            </a:r>
            <a:r>
              <a:rPr lang="et-EE" sz="1800" dirty="0">
                <a:effectLst/>
                <a:latin typeface="Calibri" panose="020F0502020204030204" pitchFamily="34" charset="0"/>
                <a:ea typeface="Aptos"/>
                <a:cs typeface="Times New Roman" panose="02020603050405020304" pitchFamily="18" charset="0"/>
              </a:rPr>
              <a:t> Fokuseeritud strateegilised valikud.</a:t>
            </a:r>
          </a:p>
          <a:p>
            <a:pPr marL="0" lvl="0" indent="0" algn="just">
              <a:spcBef>
                <a:spcPts val="180"/>
              </a:spcBef>
              <a:spcAft>
                <a:spcPts val="180"/>
              </a:spcAft>
              <a:buNone/>
            </a:pPr>
            <a:endParaRPr lang="et-EE" sz="1800" dirty="0">
              <a:effectLst/>
              <a:latin typeface="Aptos"/>
              <a:ea typeface="Aptos"/>
              <a:cs typeface="Times New Roman" panose="02020603050405020304" pitchFamily="18" charset="0"/>
            </a:endParaRPr>
          </a:p>
          <a:p>
            <a:pPr marL="0" indent="0">
              <a:buNone/>
            </a:pPr>
            <a:endParaRPr lang="et-EE" dirty="0"/>
          </a:p>
        </p:txBody>
      </p:sp>
      <p:graphicFrame>
        <p:nvGraphicFramePr>
          <p:cNvPr id="4" name="Tabel 3">
            <a:extLst>
              <a:ext uri="{FF2B5EF4-FFF2-40B4-BE49-F238E27FC236}">
                <a16:creationId xmlns:a16="http://schemas.microsoft.com/office/drawing/2014/main" id="{2926BAB1-0658-497D-921E-1881B1B505EF}"/>
              </a:ext>
            </a:extLst>
          </p:cNvPr>
          <p:cNvGraphicFramePr>
            <a:graphicFrameLocks noGrp="1"/>
          </p:cNvGraphicFramePr>
          <p:nvPr>
            <p:extLst>
              <p:ext uri="{D42A27DB-BD31-4B8C-83A1-F6EECF244321}">
                <p14:modId xmlns:p14="http://schemas.microsoft.com/office/powerpoint/2010/main" val="3921501235"/>
              </p:ext>
            </p:extLst>
          </p:nvPr>
        </p:nvGraphicFramePr>
        <p:xfrm>
          <a:off x="388975" y="4467746"/>
          <a:ext cx="10973685" cy="1926352"/>
        </p:xfrm>
        <a:graphic>
          <a:graphicData uri="http://schemas.openxmlformats.org/drawingml/2006/table">
            <a:tbl>
              <a:tblPr>
                <a:tableStyleId>{5940675A-B579-460E-94D1-54222C63F5DA}</a:tableStyleId>
              </a:tblPr>
              <a:tblGrid>
                <a:gridCol w="3128355">
                  <a:extLst>
                    <a:ext uri="{9D8B030D-6E8A-4147-A177-3AD203B41FA5}">
                      <a16:colId xmlns:a16="http://schemas.microsoft.com/office/drawing/2014/main" val="329636917"/>
                    </a:ext>
                  </a:extLst>
                </a:gridCol>
                <a:gridCol w="3934885">
                  <a:extLst>
                    <a:ext uri="{9D8B030D-6E8A-4147-A177-3AD203B41FA5}">
                      <a16:colId xmlns:a16="http://schemas.microsoft.com/office/drawing/2014/main" val="359404322"/>
                    </a:ext>
                  </a:extLst>
                </a:gridCol>
                <a:gridCol w="3910445">
                  <a:extLst>
                    <a:ext uri="{9D8B030D-6E8A-4147-A177-3AD203B41FA5}">
                      <a16:colId xmlns:a16="http://schemas.microsoft.com/office/drawing/2014/main" val="2129998542"/>
                    </a:ext>
                  </a:extLst>
                </a:gridCol>
              </a:tblGrid>
              <a:tr h="459312">
                <a:tc>
                  <a:txBody>
                    <a:bodyPr/>
                    <a:lstStyle/>
                    <a:p>
                      <a:pPr algn="ctr" fontAlgn="base">
                        <a:lnSpc>
                          <a:spcPct val="107000"/>
                        </a:lnSpc>
                        <a:spcAft>
                          <a:spcPts val="800"/>
                        </a:spcAft>
                      </a:pPr>
                      <a:r>
                        <a:rPr lang="et-EE" sz="1200" b="1" kern="1200" dirty="0">
                          <a:effectLst/>
                        </a:rPr>
                        <a:t>                            Sisetegurid</a:t>
                      </a:r>
                      <a:endParaRPr lang="et-EE" sz="1200" b="1" dirty="0">
                        <a:effectLst/>
                      </a:endParaRPr>
                    </a:p>
                    <a:p>
                      <a:pPr algn="ctr" fontAlgn="base">
                        <a:lnSpc>
                          <a:spcPct val="107000"/>
                        </a:lnSpc>
                        <a:spcAft>
                          <a:spcPts val="800"/>
                        </a:spcAft>
                      </a:pPr>
                      <a:r>
                        <a:rPr lang="et-EE" sz="1200" b="1" kern="1200" dirty="0" err="1">
                          <a:effectLst/>
                        </a:rPr>
                        <a:t>Välistegurid</a:t>
                      </a:r>
                      <a:endParaRPr lang="et-EE"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fontAlgn="base">
                        <a:lnSpc>
                          <a:spcPct val="107000"/>
                        </a:lnSpc>
                        <a:spcAft>
                          <a:spcPts val="800"/>
                        </a:spcAft>
                      </a:pPr>
                      <a:r>
                        <a:rPr lang="et-EE" sz="1200" b="1" kern="1200" dirty="0">
                          <a:effectLst/>
                        </a:rPr>
                        <a:t>Tugevused (S)</a:t>
                      </a:r>
                      <a:endParaRPr lang="et-EE" sz="1200" b="1" dirty="0">
                        <a:effectLst/>
                      </a:endParaRPr>
                    </a:p>
                    <a:p>
                      <a:pPr algn="ctr" fontAlgn="base">
                        <a:lnSpc>
                          <a:spcPct val="107000"/>
                        </a:lnSpc>
                        <a:spcAft>
                          <a:spcPts val="800"/>
                        </a:spcAft>
                      </a:pPr>
                      <a:r>
                        <a:rPr lang="et-EE" sz="1200" b="1" kern="1200" dirty="0">
                          <a:effectLst/>
                        </a:rPr>
                        <a:t>5-10 sisemise tugevuse loetelu</a:t>
                      </a:r>
                      <a:endParaRPr lang="et-EE"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ctr" fontAlgn="base">
                        <a:lnSpc>
                          <a:spcPct val="107000"/>
                        </a:lnSpc>
                        <a:spcAft>
                          <a:spcPts val="800"/>
                        </a:spcAft>
                      </a:pPr>
                      <a:r>
                        <a:rPr lang="et-EE" sz="1200" b="1" kern="1200" dirty="0">
                          <a:effectLst/>
                        </a:rPr>
                        <a:t>Nõrkused (W) </a:t>
                      </a:r>
                      <a:endParaRPr lang="et-EE" sz="1200" b="1" dirty="0">
                        <a:effectLst/>
                      </a:endParaRPr>
                    </a:p>
                    <a:p>
                      <a:pPr algn="ctr" fontAlgn="base">
                        <a:lnSpc>
                          <a:spcPct val="107000"/>
                        </a:lnSpc>
                        <a:spcAft>
                          <a:spcPts val="800"/>
                        </a:spcAft>
                      </a:pPr>
                      <a:r>
                        <a:rPr lang="et-EE" sz="1200" b="1" kern="1200" dirty="0">
                          <a:effectLst/>
                        </a:rPr>
                        <a:t>5-10 sisemise nõrkuse loetelu</a:t>
                      </a:r>
                      <a:endParaRPr lang="et-EE" sz="12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47026200"/>
                  </a:ext>
                </a:extLst>
              </a:tr>
              <a:tr h="667830">
                <a:tc>
                  <a:txBody>
                    <a:bodyPr/>
                    <a:lstStyle/>
                    <a:p>
                      <a:pPr fontAlgn="base">
                        <a:lnSpc>
                          <a:spcPct val="107000"/>
                        </a:lnSpc>
                        <a:spcAft>
                          <a:spcPts val="800"/>
                        </a:spcAft>
                      </a:pPr>
                      <a:r>
                        <a:rPr lang="et-EE" sz="1200" kern="1200">
                          <a:effectLst/>
                        </a:rPr>
                        <a:t>Võimalused (O)</a:t>
                      </a:r>
                      <a:endParaRPr lang="et-EE" sz="1100">
                        <a:effectLst/>
                      </a:endParaRPr>
                    </a:p>
                    <a:p>
                      <a:pPr fontAlgn="base">
                        <a:lnSpc>
                          <a:spcPct val="107000"/>
                        </a:lnSpc>
                        <a:spcAft>
                          <a:spcPts val="800"/>
                        </a:spcAft>
                      </a:pPr>
                      <a:r>
                        <a:rPr lang="et-EE" sz="1200" kern="1200">
                          <a:effectLst/>
                        </a:rPr>
                        <a:t>Loetelu 5-10’st välisest võimalusest</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fontAlgn="base">
                        <a:lnSpc>
                          <a:spcPct val="107000"/>
                        </a:lnSpc>
                        <a:spcAft>
                          <a:spcPts val="800"/>
                        </a:spcAft>
                      </a:pPr>
                      <a:r>
                        <a:rPr lang="et-EE" sz="1200" kern="1200" dirty="0">
                          <a:effectLst/>
                        </a:rPr>
                        <a:t>SO strateegia</a:t>
                      </a:r>
                      <a:endParaRPr lang="et-EE" sz="1100" dirty="0">
                        <a:effectLst/>
                      </a:endParaRPr>
                    </a:p>
                    <a:p>
                      <a:pPr fontAlgn="base">
                        <a:lnSpc>
                          <a:spcPct val="107000"/>
                        </a:lnSpc>
                        <a:spcAft>
                          <a:spcPts val="800"/>
                        </a:spcAft>
                      </a:pPr>
                      <a:r>
                        <a:rPr lang="et-EE" sz="1200" kern="1200" dirty="0">
                          <a:effectLst/>
                        </a:rPr>
                        <a:t>Kuidas sisemiste tugevuste abil väliseid võimalusi ära kasutada</a:t>
                      </a: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fontAlgn="base">
                        <a:lnSpc>
                          <a:spcPct val="107000"/>
                        </a:lnSpc>
                        <a:spcAft>
                          <a:spcPts val="800"/>
                        </a:spcAft>
                      </a:pPr>
                      <a:r>
                        <a:rPr lang="et-EE" sz="1200" kern="1200">
                          <a:effectLst/>
                        </a:rPr>
                        <a:t>WO strateegia</a:t>
                      </a:r>
                      <a:endParaRPr lang="et-EE" sz="1100">
                        <a:effectLst/>
                      </a:endParaRPr>
                    </a:p>
                    <a:p>
                      <a:pPr fontAlgn="base">
                        <a:lnSpc>
                          <a:spcPct val="107000"/>
                        </a:lnSpc>
                        <a:spcAft>
                          <a:spcPts val="800"/>
                        </a:spcAft>
                      </a:pPr>
                      <a:r>
                        <a:rPr lang="et-EE" sz="1200" kern="1200">
                          <a:effectLst/>
                        </a:rPr>
                        <a:t>Kuidas väliseid võimalusi ära kasutada sisemiste nõrkuste ületamiseks</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397337349"/>
                  </a:ext>
                </a:extLst>
              </a:tr>
              <a:tr h="579009">
                <a:tc>
                  <a:txBody>
                    <a:bodyPr/>
                    <a:lstStyle/>
                    <a:p>
                      <a:pPr fontAlgn="base">
                        <a:lnSpc>
                          <a:spcPct val="107000"/>
                        </a:lnSpc>
                        <a:spcAft>
                          <a:spcPts val="800"/>
                        </a:spcAft>
                      </a:pPr>
                      <a:r>
                        <a:rPr lang="et-EE" sz="1200" kern="1200">
                          <a:effectLst/>
                        </a:rPr>
                        <a:t>Ohud (T)</a:t>
                      </a:r>
                      <a:endParaRPr lang="et-EE" sz="1100">
                        <a:effectLst/>
                      </a:endParaRPr>
                    </a:p>
                    <a:p>
                      <a:pPr fontAlgn="base">
                        <a:lnSpc>
                          <a:spcPct val="107000"/>
                        </a:lnSpc>
                        <a:spcAft>
                          <a:spcPts val="800"/>
                        </a:spcAft>
                      </a:pPr>
                      <a:r>
                        <a:rPr lang="et-EE" sz="1200" kern="1200">
                          <a:effectLst/>
                        </a:rPr>
                        <a:t>Loetelu 5-10’st välisest ohust</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fontAlgn="base">
                        <a:lnSpc>
                          <a:spcPct val="107000"/>
                        </a:lnSpc>
                        <a:spcAft>
                          <a:spcPts val="800"/>
                        </a:spcAft>
                      </a:pPr>
                      <a:r>
                        <a:rPr lang="et-EE" sz="1200" kern="1200">
                          <a:effectLst/>
                        </a:rPr>
                        <a:t>ST strateegia</a:t>
                      </a:r>
                      <a:endParaRPr lang="et-EE" sz="1100">
                        <a:effectLst/>
                      </a:endParaRPr>
                    </a:p>
                    <a:p>
                      <a:pPr fontAlgn="base">
                        <a:lnSpc>
                          <a:spcPct val="107000"/>
                        </a:lnSpc>
                        <a:spcAft>
                          <a:spcPts val="800"/>
                        </a:spcAft>
                      </a:pPr>
                      <a:r>
                        <a:rPr lang="et-EE" sz="1200" kern="1200">
                          <a:effectLst/>
                        </a:rPr>
                        <a:t>Kuidas sisemiste tugevuste abil väliseid ohte vältida</a:t>
                      </a:r>
                      <a:endParaRPr lang="et-EE"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fontAlgn="base">
                        <a:lnSpc>
                          <a:spcPct val="107000"/>
                        </a:lnSpc>
                        <a:spcAft>
                          <a:spcPts val="800"/>
                        </a:spcAft>
                      </a:pPr>
                      <a:r>
                        <a:rPr lang="et-EE" sz="1200" kern="1200" dirty="0">
                          <a:effectLst/>
                        </a:rPr>
                        <a:t>WT strateegia</a:t>
                      </a:r>
                      <a:endParaRPr lang="et-EE" sz="1100" dirty="0">
                        <a:effectLst/>
                      </a:endParaRPr>
                    </a:p>
                    <a:p>
                      <a:pPr fontAlgn="base">
                        <a:lnSpc>
                          <a:spcPct val="107000"/>
                        </a:lnSpc>
                        <a:spcAft>
                          <a:spcPts val="800"/>
                        </a:spcAft>
                      </a:pPr>
                      <a:r>
                        <a:rPr lang="et-EE" sz="1200" kern="1200" dirty="0">
                          <a:effectLst/>
                        </a:rPr>
                        <a:t>Kuidas vähendada sisemisi nõrkusi ja vältida väliseid ohtusid</a:t>
                      </a: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09278255"/>
                  </a:ext>
                </a:extLst>
              </a:tr>
            </a:tbl>
          </a:graphicData>
        </a:graphic>
      </p:graphicFrame>
    </p:spTree>
    <p:extLst>
      <p:ext uri="{BB962C8B-B14F-4D97-AF65-F5344CB8AC3E}">
        <p14:creationId xmlns:p14="http://schemas.microsoft.com/office/powerpoint/2010/main" val="396523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B684AA9-2112-44A4-BE63-592EF380CF3A}"/>
              </a:ext>
            </a:extLst>
          </p:cNvPr>
          <p:cNvSpPr>
            <a:spLocks noGrp="1"/>
          </p:cNvSpPr>
          <p:nvPr>
            <p:ph type="title"/>
          </p:nvPr>
        </p:nvSpPr>
        <p:spPr>
          <a:xfrm>
            <a:off x="762699" y="180567"/>
            <a:ext cx="10515600" cy="465385"/>
          </a:xfrm>
        </p:spPr>
        <p:txBody>
          <a:bodyPr>
            <a:normAutofit fontScale="90000"/>
          </a:bodyPr>
          <a:lstStyle/>
          <a:p>
            <a:r>
              <a:rPr lang="et-EE" sz="3200" b="1" dirty="0">
                <a:solidFill>
                  <a:schemeClr val="accent6">
                    <a:lumMod val="75000"/>
                  </a:schemeClr>
                </a:solidFill>
                <a:latin typeface="+mn-lt"/>
              </a:rPr>
              <a:t>Kursuse eesmärk, õpiväljundid ja hindamine</a:t>
            </a:r>
          </a:p>
        </p:txBody>
      </p:sp>
      <p:sp>
        <p:nvSpPr>
          <p:cNvPr id="3" name="Sisu kohatäide 2">
            <a:extLst>
              <a:ext uri="{FF2B5EF4-FFF2-40B4-BE49-F238E27FC236}">
                <a16:creationId xmlns:a16="http://schemas.microsoft.com/office/drawing/2014/main" id="{EC8DC138-0CAF-4618-9313-0D35D1E3E71B}"/>
              </a:ext>
            </a:extLst>
          </p:cNvPr>
          <p:cNvSpPr>
            <a:spLocks noGrp="1"/>
          </p:cNvSpPr>
          <p:nvPr>
            <p:ph idx="1"/>
          </p:nvPr>
        </p:nvSpPr>
        <p:spPr>
          <a:xfrm>
            <a:off x="520117" y="1031846"/>
            <a:ext cx="11182525" cy="5461029"/>
          </a:xfrm>
        </p:spPr>
        <p:txBody>
          <a:bodyPr>
            <a:normAutofit/>
          </a:bodyPr>
          <a:lstStyle/>
          <a:p>
            <a:pPr marL="0" indent="0">
              <a:buNone/>
            </a:pPr>
            <a:r>
              <a:rPr lang="et-EE" sz="2200" b="1" dirty="0"/>
              <a:t>Kursuse eesmärgiks </a:t>
            </a:r>
            <a:r>
              <a:rPr lang="et-EE" sz="2200" dirty="0"/>
              <a:t>on võimaldada üliõpilastel omandada teadmised ja oskused strateegiliseks juhtimiseks, muudatuste kavandamiseks ja elluviimiseks ning inimressursi ja meeskondade juhtimiseks neis protsessides.</a:t>
            </a:r>
          </a:p>
          <a:p>
            <a:pPr marL="0" indent="0">
              <a:buNone/>
            </a:pPr>
            <a:r>
              <a:rPr lang="et-EE" sz="2200" dirty="0"/>
              <a:t>Kursuse läbides üliõpilane:</a:t>
            </a:r>
          </a:p>
          <a:p>
            <a:r>
              <a:rPr lang="et-EE" sz="2200" dirty="0"/>
              <a:t>teab strateegilise juhtimise põhimõtteid ja juhi rolli selles;</a:t>
            </a:r>
          </a:p>
          <a:p>
            <a:r>
              <a:rPr lang="et-EE" sz="2200" dirty="0"/>
              <a:t>oskab rakendada strateegilise planeerimise ja analüüsi meetodeid strateegia väljatöötamiseks;</a:t>
            </a:r>
          </a:p>
          <a:p>
            <a:r>
              <a:rPr lang="et-EE" sz="2200" dirty="0"/>
              <a:t>teab, kuidas juhtida muudatusi organisatsiooni jätkusuutlikuks arenguks;</a:t>
            </a:r>
          </a:p>
          <a:p>
            <a:r>
              <a:rPr lang="et-EE" sz="2200" dirty="0"/>
              <a:t>tunneb juhi töövahendid ja tehnikad, mis võimaldavad muudatuste elluviimist juhtida;</a:t>
            </a:r>
          </a:p>
          <a:p>
            <a:r>
              <a:rPr lang="et-EE" sz="2200" dirty="0"/>
              <a:t>tunneb inimeste juhtimise põhiolemust ja mudeleid ning oskab analüüsida nende rakendamise põhjus-tagajärg seoseid organisatsiooni jätkusuutlikkuse kontekstis.</a:t>
            </a:r>
          </a:p>
        </p:txBody>
      </p:sp>
    </p:spTree>
    <p:extLst>
      <p:ext uri="{BB962C8B-B14F-4D97-AF65-F5344CB8AC3E}">
        <p14:creationId xmlns:p14="http://schemas.microsoft.com/office/powerpoint/2010/main" val="2734796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3CA2D8F-FC94-4627-A063-6FC7A623D275}"/>
              </a:ext>
            </a:extLst>
          </p:cNvPr>
          <p:cNvSpPr>
            <a:spLocks noGrp="1"/>
          </p:cNvSpPr>
          <p:nvPr>
            <p:ph type="title"/>
          </p:nvPr>
        </p:nvSpPr>
        <p:spPr>
          <a:xfrm>
            <a:off x="838200" y="365126"/>
            <a:ext cx="10515600" cy="559908"/>
          </a:xfrm>
        </p:spPr>
        <p:txBody>
          <a:bodyPr>
            <a:normAutofit/>
          </a:bodyPr>
          <a:lstStyle/>
          <a:p>
            <a:r>
              <a:rPr lang="et-EE" sz="2900" b="1" dirty="0">
                <a:solidFill>
                  <a:schemeClr val="accent6"/>
                </a:solidFill>
                <a:latin typeface="+mn-lt"/>
              </a:rPr>
              <a:t>Riskianalüüs</a:t>
            </a:r>
          </a:p>
        </p:txBody>
      </p:sp>
      <p:sp>
        <p:nvSpPr>
          <p:cNvPr id="3" name="Sisu kohatäide 2">
            <a:extLst>
              <a:ext uri="{FF2B5EF4-FFF2-40B4-BE49-F238E27FC236}">
                <a16:creationId xmlns:a16="http://schemas.microsoft.com/office/drawing/2014/main" id="{BB3946DC-F3EB-4D12-965F-99D2887D617D}"/>
              </a:ext>
            </a:extLst>
          </p:cNvPr>
          <p:cNvSpPr>
            <a:spLocks noGrp="1"/>
          </p:cNvSpPr>
          <p:nvPr>
            <p:ph idx="1"/>
          </p:nvPr>
        </p:nvSpPr>
        <p:spPr>
          <a:xfrm>
            <a:off x="407581" y="925034"/>
            <a:ext cx="11376837" cy="5454501"/>
          </a:xfrm>
        </p:spPr>
        <p:txBody>
          <a:bodyPr/>
          <a:lstStyle/>
          <a:p>
            <a:pPr marL="0" indent="0">
              <a:buNone/>
            </a:pPr>
            <a:r>
              <a:rPr lang="et-EE" sz="2000" dirty="0"/>
              <a:t>Strateegia ei ole ainult võimaluste ärakasutamine, vaid ka riskide juhtimine.</a:t>
            </a:r>
          </a:p>
          <a:p>
            <a:r>
              <a:rPr lang="et-EE" sz="2000" dirty="0"/>
              <a:t>Keskkonnarisk (nt regulatsioon, majanduskriis, tehnoloogiline murrang) </a:t>
            </a:r>
          </a:p>
          <a:p>
            <a:r>
              <a:rPr lang="et-EE" sz="2000" dirty="0"/>
              <a:t>Konkurentsirisk (nt uued tulijad, hinnasõda, asendustooted) </a:t>
            </a:r>
          </a:p>
          <a:p>
            <a:r>
              <a:rPr lang="et-EE" sz="2000" dirty="0"/>
              <a:t>Võimekusrisk (nt organisatsioon ei suuda strateegiat ellu viia) </a:t>
            </a:r>
          </a:p>
          <a:p>
            <a:r>
              <a:rPr lang="et-EE" sz="2000" dirty="0"/>
              <a:t>Elluviimisrisk (nt puudulik rahastus, vastupanu muutustele)</a:t>
            </a:r>
          </a:p>
          <a:p>
            <a:pPr marL="0" indent="0">
              <a:buNone/>
            </a:pPr>
            <a:r>
              <a:rPr lang="et-EE" dirty="0"/>
              <a:t>				</a:t>
            </a:r>
          </a:p>
        </p:txBody>
      </p:sp>
      <p:graphicFrame>
        <p:nvGraphicFramePr>
          <p:cNvPr id="4" name="Tabel 4">
            <a:extLst>
              <a:ext uri="{FF2B5EF4-FFF2-40B4-BE49-F238E27FC236}">
                <a16:creationId xmlns:a16="http://schemas.microsoft.com/office/drawing/2014/main" id="{DB47D22C-2178-4D1F-916B-F3585E8808B6}"/>
              </a:ext>
            </a:extLst>
          </p:cNvPr>
          <p:cNvGraphicFramePr>
            <a:graphicFrameLocks noGrp="1"/>
          </p:cNvGraphicFramePr>
          <p:nvPr>
            <p:extLst>
              <p:ext uri="{D42A27DB-BD31-4B8C-83A1-F6EECF244321}">
                <p14:modId xmlns:p14="http://schemas.microsoft.com/office/powerpoint/2010/main" val="531497743"/>
              </p:ext>
            </p:extLst>
          </p:nvPr>
        </p:nvGraphicFramePr>
        <p:xfrm>
          <a:off x="407581" y="3058160"/>
          <a:ext cx="10983432" cy="741680"/>
        </p:xfrm>
        <a:graphic>
          <a:graphicData uri="http://schemas.openxmlformats.org/drawingml/2006/table">
            <a:tbl>
              <a:tblPr firstRow="1" bandRow="1">
                <a:tableStyleId>{5940675A-B579-460E-94D1-54222C63F5DA}</a:tableStyleId>
              </a:tblPr>
              <a:tblGrid>
                <a:gridCol w="1345216">
                  <a:extLst>
                    <a:ext uri="{9D8B030D-6E8A-4147-A177-3AD203B41FA5}">
                      <a16:colId xmlns:a16="http://schemas.microsoft.com/office/drawing/2014/main" val="4055312931"/>
                    </a:ext>
                  </a:extLst>
                </a:gridCol>
                <a:gridCol w="1354667">
                  <a:extLst>
                    <a:ext uri="{9D8B030D-6E8A-4147-A177-3AD203B41FA5}">
                      <a16:colId xmlns:a16="http://schemas.microsoft.com/office/drawing/2014/main" val="3883857959"/>
                    </a:ext>
                  </a:extLst>
                </a:gridCol>
                <a:gridCol w="1354667">
                  <a:extLst>
                    <a:ext uri="{9D8B030D-6E8A-4147-A177-3AD203B41FA5}">
                      <a16:colId xmlns:a16="http://schemas.microsoft.com/office/drawing/2014/main" val="648094802"/>
                    </a:ext>
                  </a:extLst>
                </a:gridCol>
                <a:gridCol w="1354667">
                  <a:extLst>
                    <a:ext uri="{9D8B030D-6E8A-4147-A177-3AD203B41FA5}">
                      <a16:colId xmlns:a16="http://schemas.microsoft.com/office/drawing/2014/main" val="772543469"/>
                    </a:ext>
                  </a:extLst>
                </a:gridCol>
                <a:gridCol w="1354667">
                  <a:extLst>
                    <a:ext uri="{9D8B030D-6E8A-4147-A177-3AD203B41FA5}">
                      <a16:colId xmlns:a16="http://schemas.microsoft.com/office/drawing/2014/main" val="3117847392"/>
                    </a:ext>
                  </a:extLst>
                </a:gridCol>
                <a:gridCol w="4219548">
                  <a:extLst>
                    <a:ext uri="{9D8B030D-6E8A-4147-A177-3AD203B41FA5}">
                      <a16:colId xmlns:a16="http://schemas.microsoft.com/office/drawing/2014/main" val="3349640704"/>
                    </a:ext>
                  </a:extLst>
                </a:gridCol>
              </a:tblGrid>
              <a:tr h="370840">
                <a:tc>
                  <a:txBody>
                    <a:bodyPr/>
                    <a:lstStyle/>
                    <a:p>
                      <a:pPr algn="ctr"/>
                      <a:r>
                        <a:rPr lang="et-EE" b="1" dirty="0"/>
                        <a:t>Risk</a:t>
                      </a:r>
                    </a:p>
                  </a:txBody>
                  <a:tcPr/>
                </a:tc>
                <a:tc>
                  <a:txBody>
                    <a:bodyPr/>
                    <a:lstStyle/>
                    <a:p>
                      <a:pPr algn="ctr"/>
                      <a:r>
                        <a:rPr lang="et-EE" b="1" dirty="0"/>
                        <a:t>Kategooria</a:t>
                      </a:r>
                    </a:p>
                  </a:txBody>
                  <a:tcPr/>
                </a:tc>
                <a:tc>
                  <a:txBody>
                    <a:bodyPr/>
                    <a:lstStyle/>
                    <a:p>
                      <a:pPr algn="ctr"/>
                      <a:r>
                        <a:rPr lang="et-EE" b="1" dirty="0"/>
                        <a:t>Mõju (1-5)</a:t>
                      </a:r>
                    </a:p>
                  </a:txBody>
                  <a:tcPr/>
                </a:tc>
                <a:tc>
                  <a:txBody>
                    <a:bodyPr/>
                    <a:lstStyle/>
                    <a:p>
                      <a:pPr algn="ctr"/>
                      <a:r>
                        <a:rPr lang="et-EE" b="1" dirty="0"/>
                        <a:t>Tõenäosus</a:t>
                      </a:r>
                    </a:p>
                  </a:txBody>
                  <a:tcPr/>
                </a:tc>
                <a:tc>
                  <a:txBody>
                    <a:bodyPr/>
                    <a:lstStyle/>
                    <a:p>
                      <a:pPr algn="ctr"/>
                      <a:r>
                        <a:rPr lang="et-EE" b="1" dirty="0"/>
                        <a:t>Riskiskoor</a:t>
                      </a:r>
                    </a:p>
                  </a:txBody>
                  <a:tcPr/>
                </a:tc>
                <a:tc>
                  <a:txBody>
                    <a:bodyPr/>
                    <a:lstStyle/>
                    <a:p>
                      <a:pPr algn="ctr"/>
                      <a:r>
                        <a:rPr lang="et-EE" b="1" dirty="0"/>
                        <a:t>Maandamismeede</a:t>
                      </a:r>
                    </a:p>
                  </a:txBody>
                  <a:tcPr/>
                </a:tc>
                <a:extLst>
                  <a:ext uri="{0D108BD9-81ED-4DB2-BD59-A6C34878D82A}">
                    <a16:rowId xmlns:a16="http://schemas.microsoft.com/office/drawing/2014/main" val="244841179"/>
                  </a:ext>
                </a:extLst>
              </a:tr>
              <a:tr h="370840">
                <a:tc>
                  <a:txBody>
                    <a:bodyPr/>
                    <a:lstStyle/>
                    <a:p>
                      <a:endParaRPr lang="et-EE" dirty="0"/>
                    </a:p>
                  </a:txBody>
                  <a:tcPr/>
                </a:tc>
                <a:tc>
                  <a:txBody>
                    <a:bodyPr/>
                    <a:lstStyle/>
                    <a:p>
                      <a:endParaRPr lang="et-EE"/>
                    </a:p>
                  </a:txBody>
                  <a:tcPr/>
                </a:tc>
                <a:tc>
                  <a:txBody>
                    <a:bodyPr/>
                    <a:lstStyle/>
                    <a:p>
                      <a:endParaRPr lang="et-EE"/>
                    </a:p>
                  </a:txBody>
                  <a:tcPr/>
                </a:tc>
                <a:tc>
                  <a:txBody>
                    <a:bodyPr/>
                    <a:lstStyle/>
                    <a:p>
                      <a:endParaRPr lang="et-EE"/>
                    </a:p>
                  </a:txBody>
                  <a:tcPr/>
                </a:tc>
                <a:tc>
                  <a:txBody>
                    <a:bodyPr/>
                    <a:lstStyle/>
                    <a:p>
                      <a:endParaRPr lang="et-EE"/>
                    </a:p>
                  </a:txBody>
                  <a:tcPr/>
                </a:tc>
                <a:tc>
                  <a:txBody>
                    <a:bodyPr/>
                    <a:lstStyle/>
                    <a:p>
                      <a:endParaRPr lang="et-EE" dirty="0"/>
                    </a:p>
                  </a:txBody>
                  <a:tcPr/>
                </a:tc>
                <a:extLst>
                  <a:ext uri="{0D108BD9-81ED-4DB2-BD59-A6C34878D82A}">
                    <a16:rowId xmlns:a16="http://schemas.microsoft.com/office/drawing/2014/main" val="2908868188"/>
                  </a:ext>
                </a:extLst>
              </a:tr>
            </a:tbl>
          </a:graphicData>
        </a:graphic>
      </p:graphicFrame>
    </p:spTree>
    <p:extLst>
      <p:ext uri="{BB962C8B-B14F-4D97-AF65-F5344CB8AC3E}">
        <p14:creationId xmlns:p14="http://schemas.microsoft.com/office/powerpoint/2010/main" val="3661915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EE06E55-08BF-41F0-86E3-F394E74CCFE6}"/>
              </a:ext>
            </a:extLst>
          </p:cNvPr>
          <p:cNvSpPr>
            <a:spLocks noGrp="1"/>
          </p:cNvSpPr>
          <p:nvPr>
            <p:ph type="title"/>
          </p:nvPr>
        </p:nvSpPr>
        <p:spPr>
          <a:xfrm>
            <a:off x="838200" y="365125"/>
            <a:ext cx="10515600" cy="581173"/>
          </a:xfrm>
        </p:spPr>
        <p:txBody>
          <a:bodyPr>
            <a:normAutofit/>
          </a:bodyPr>
          <a:lstStyle/>
          <a:p>
            <a:r>
              <a:rPr lang="et-EE" sz="2900" b="1" dirty="0">
                <a:solidFill>
                  <a:schemeClr val="accent6"/>
                </a:solidFill>
                <a:latin typeface="+mn-lt"/>
              </a:rPr>
              <a:t>Strateegia elluviimine</a:t>
            </a:r>
          </a:p>
        </p:txBody>
      </p:sp>
      <p:sp>
        <p:nvSpPr>
          <p:cNvPr id="3" name="Sisu kohatäide 2">
            <a:extLst>
              <a:ext uri="{FF2B5EF4-FFF2-40B4-BE49-F238E27FC236}">
                <a16:creationId xmlns:a16="http://schemas.microsoft.com/office/drawing/2014/main" id="{D897FC33-F3E8-4475-AF8B-838D7AC6A0B7}"/>
              </a:ext>
            </a:extLst>
          </p:cNvPr>
          <p:cNvSpPr>
            <a:spLocks noGrp="1"/>
          </p:cNvSpPr>
          <p:nvPr>
            <p:ph idx="1"/>
          </p:nvPr>
        </p:nvSpPr>
        <p:spPr>
          <a:xfrm>
            <a:off x="446567" y="1063256"/>
            <a:ext cx="10907233" cy="5113707"/>
          </a:xfrm>
        </p:spPr>
        <p:txBody>
          <a:bodyPr/>
          <a:lstStyle/>
          <a:p>
            <a:pPr marL="0" indent="0" algn="just">
              <a:spcBef>
                <a:spcPts val="180"/>
              </a:spcBef>
              <a:spcAft>
                <a:spcPts val="180"/>
              </a:spcAft>
              <a:buNone/>
            </a:pPr>
            <a:r>
              <a:rPr lang="et-EE" sz="1800" dirty="0">
                <a:effectLst/>
                <a:latin typeface="Calibri" panose="020F0502020204030204" pitchFamily="34" charset="0"/>
                <a:ea typeface="Aptos"/>
                <a:cs typeface="Times New Roman" panose="02020603050405020304" pitchFamily="18" charset="0"/>
              </a:rPr>
              <a:t>Ilma elluviimiseta jääb strateegia paberile. Enamik strateegilisi ebaõnnestumisi toimub just selles etapis.</a:t>
            </a:r>
            <a:endParaRPr lang="et-EE" sz="1800" dirty="0">
              <a:effectLst/>
              <a:latin typeface="Aptos"/>
              <a:ea typeface="Aptos"/>
              <a:cs typeface="Times New Roman" panose="02020603050405020304" pitchFamily="18" charset="0"/>
            </a:endParaRPr>
          </a:p>
          <a:p>
            <a:pPr marL="0" lvl="0" indent="0" algn="just">
              <a:spcBef>
                <a:spcPts val="180"/>
              </a:spcBef>
              <a:spcAft>
                <a:spcPts val="180"/>
              </a:spcAft>
              <a:buSzPts val="1000"/>
              <a:buNone/>
              <a:tabLst>
                <a:tab pos="457200" algn="l"/>
              </a:tabLst>
            </a:pPr>
            <a:r>
              <a:rPr lang="et-EE" sz="1800" dirty="0">
                <a:effectLst/>
                <a:latin typeface="Calibri" panose="020F0502020204030204" pitchFamily="34" charset="0"/>
                <a:ea typeface="Aptos"/>
                <a:cs typeface="Times New Roman" panose="02020603050405020304" pitchFamily="18" charset="0"/>
              </a:rPr>
              <a:t>Selles etapis:</a:t>
            </a: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kohandatakse struktuur ja protsessid;</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jaotatakse ressursid;</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kommunikeeritakse strateegia;</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määratakse vastutus.</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Kasutatavad meetodid ja tehnikad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dirty="0">
                <a:effectLst/>
                <a:latin typeface="Calibri" panose="020F0502020204030204" pitchFamily="34" charset="0"/>
                <a:ea typeface="Aptos"/>
                <a:cs typeface="Times New Roman" panose="02020603050405020304" pitchFamily="18" charset="0"/>
              </a:rPr>
              <a:t>tegevus- ja projektiplaanid;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dirty="0">
                <a:effectLst/>
                <a:latin typeface="Calibri" panose="020F0502020204030204" pitchFamily="34" charset="0"/>
                <a:ea typeface="Aptos"/>
                <a:cs typeface="Times New Roman" panose="02020603050405020304" pitchFamily="18" charset="0"/>
              </a:rPr>
              <a:t>eelarved;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dirty="0">
                <a:effectLst/>
                <a:latin typeface="Calibri" panose="020F0502020204030204" pitchFamily="34" charset="0"/>
                <a:ea typeface="Aptos"/>
                <a:cs typeface="Times New Roman" panose="02020603050405020304" pitchFamily="18" charset="0"/>
              </a:rPr>
              <a:t>vastutusmaatriksid;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dirty="0">
                <a:effectLst/>
                <a:latin typeface="Calibri" panose="020F0502020204030204" pitchFamily="34" charset="0"/>
                <a:ea typeface="Aptos"/>
                <a:cs typeface="Times New Roman" panose="02020603050405020304" pitchFamily="18" charset="0"/>
              </a:rPr>
              <a:t>sisekommunikatsioon.</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Tüüpilised vead ja õppetunnid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b="1" dirty="0">
                <a:effectLst/>
                <a:latin typeface="Calibri" panose="020F0502020204030204" pitchFamily="34" charset="0"/>
                <a:ea typeface="Aptos"/>
                <a:cs typeface="Times New Roman" panose="02020603050405020304" pitchFamily="18" charset="0"/>
              </a:rPr>
              <a:t>Viga:</a:t>
            </a:r>
            <a:r>
              <a:rPr lang="et-EE" sz="1800" dirty="0">
                <a:effectLst/>
                <a:latin typeface="Calibri" panose="020F0502020204030204" pitchFamily="34" charset="0"/>
                <a:ea typeface="Aptos"/>
                <a:cs typeface="Times New Roman" panose="02020603050405020304" pitchFamily="18" charset="0"/>
              </a:rPr>
              <a:t> strateegia alarahastamine ja nõrk kommunikatsioon.</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b="1" dirty="0">
                <a:effectLst/>
                <a:latin typeface="Calibri" panose="020F0502020204030204" pitchFamily="34" charset="0"/>
                <a:ea typeface="Aptos"/>
                <a:cs typeface="Times New Roman" panose="02020603050405020304" pitchFamily="18" charset="0"/>
              </a:rPr>
              <a:t>Õppetund:</a:t>
            </a:r>
            <a:r>
              <a:rPr lang="et-EE" sz="1800" dirty="0">
                <a:effectLst/>
                <a:latin typeface="Calibri" panose="020F0502020204030204" pitchFamily="34" charset="0"/>
                <a:ea typeface="Aptos"/>
                <a:cs typeface="Times New Roman" panose="02020603050405020304" pitchFamily="18" charset="0"/>
              </a:rPr>
              <a:t> elluviimine on pidev juhtimisülesanne.</a:t>
            </a:r>
            <a:endParaRPr lang="et-EE" sz="1800" dirty="0">
              <a:effectLst/>
              <a:latin typeface="Aptos"/>
              <a:ea typeface="Aptos"/>
              <a:cs typeface="Times New Roman" panose="02020603050405020304" pitchFamily="18" charset="0"/>
            </a:endParaRPr>
          </a:p>
          <a:p>
            <a:endParaRPr lang="et-EE" dirty="0"/>
          </a:p>
        </p:txBody>
      </p:sp>
    </p:spTree>
    <p:extLst>
      <p:ext uri="{BB962C8B-B14F-4D97-AF65-F5344CB8AC3E}">
        <p14:creationId xmlns:p14="http://schemas.microsoft.com/office/powerpoint/2010/main" val="1447457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568893F-776E-4D7B-B665-03C05FB551CD}"/>
              </a:ext>
            </a:extLst>
          </p:cNvPr>
          <p:cNvSpPr>
            <a:spLocks noGrp="1"/>
          </p:cNvSpPr>
          <p:nvPr>
            <p:ph type="title"/>
          </p:nvPr>
        </p:nvSpPr>
        <p:spPr>
          <a:xfrm>
            <a:off x="519224" y="280065"/>
            <a:ext cx="10515600" cy="528010"/>
          </a:xfrm>
        </p:spPr>
        <p:txBody>
          <a:bodyPr>
            <a:normAutofit/>
          </a:bodyPr>
          <a:lstStyle/>
          <a:p>
            <a:r>
              <a:rPr lang="et-EE" sz="2900" b="1" dirty="0">
                <a:solidFill>
                  <a:schemeClr val="accent6"/>
                </a:solidFill>
                <a:latin typeface="+mn-lt"/>
              </a:rPr>
              <a:t>Kontroll, hindamine, õppimine</a:t>
            </a:r>
          </a:p>
        </p:txBody>
      </p:sp>
      <p:sp>
        <p:nvSpPr>
          <p:cNvPr id="3" name="Sisu kohatäide 2">
            <a:extLst>
              <a:ext uri="{FF2B5EF4-FFF2-40B4-BE49-F238E27FC236}">
                <a16:creationId xmlns:a16="http://schemas.microsoft.com/office/drawing/2014/main" id="{9AC84EE9-4604-4D68-AF0A-4B4B0CF03455}"/>
              </a:ext>
            </a:extLst>
          </p:cNvPr>
          <p:cNvSpPr>
            <a:spLocks noGrp="1"/>
          </p:cNvSpPr>
          <p:nvPr>
            <p:ph idx="1"/>
          </p:nvPr>
        </p:nvSpPr>
        <p:spPr>
          <a:xfrm>
            <a:off x="414670" y="1031358"/>
            <a:ext cx="11440632" cy="5326912"/>
          </a:xfrm>
        </p:spPr>
        <p:txBody>
          <a:bodyPr/>
          <a:lstStyle/>
          <a:p>
            <a:pPr marL="0" indent="0" algn="just">
              <a:spcBef>
                <a:spcPts val="180"/>
              </a:spcBef>
              <a:spcAft>
                <a:spcPts val="180"/>
              </a:spcAft>
              <a:buNone/>
            </a:pPr>
            <a:r>
              <a:rPr lang="et-EE" sz="1800" dirty="0">
                <a:effectLst/>
                <a:latin typeface="Calibri" panose="020F0502020204030204" pitchFamily="34" charset="0"/>
                <a:ea typeface="Aptos"/>
                <a:cs typeface="Times New Roman" panose="02020603050405020304" pitchFamily="18" charset="0"/>
              </a:rPr>
              <a:t>Strateegia peab kohanema. Kontroll ja õppimine võimaldavad </a:t>
            </a:r>
            <a:r>
              <a:rPr lang="et-EE" sz="1800" b="1" dirty="0">
                <a:effectLst/>
                <a:latin typeface="Calibri" panose="020F0502020204030204" pitchFamily="34" charset="0"/>
                <a:ea typeface="Aptos"/>
                <a:cs typeface="Times New Roman" panose="02020603050405020304" pitchFamily="18" charset="0"/>
              </a:rPr>
              <a:t>parandada suunda enne, kui on liiga hilja</a:t>
            </a:r>
            <a:r>
              <a:rPr lang="et-EE" sz="1800" dirty="0">
                <a:effectLst/>
                <a:latin typeface="Calibri" panose="020F0502020204030204" pitchFamily="34" charset="0"/>
                <a:ea typeface="Aptos"/>
                <a:cs typeface="Times New Roman" panose="02020603050405020304" pitchFamily="18" charset="0"/>
              </a:rPr>
              <a:t>.</a:t>
            </a:r>
            <a:endParaRPr lang="et-EE" sz="1800" dirty="0">
              <a:effectLst/>
              <a:latin typeface="Aptos"/>
              <a:ea typeface="Aptos"/>
              <a:cs typeface="Times New Roman" panose="02020603050405020304" pitchFamily="18" charset="0"/>
            </a:endParaRPr>
          </a:p>
          <a:p>
            <a:pPr marL="0" lvl="0" indent="0" algn="just">
              <a:spcBef>
                <a:spcPts val="180"/>
              </a:spcBef>
              <a:spcAft>
                <a:spcPts val="180"/>
              </a:spcAft>
              <a:buSzPts val="1000"/>
              <a:buNone/>
              <a:tabLst>
                <a:tab pos="457200" algn="l"/>
              </a:tabLst>
            </a:pPr>
            <a:r>
              <a:rPr lang="et-EE" sz="1800" dirty="0">
                <a:effectLst/>
                <a:latin typeface="Calibri" panose="020F0502020204030204" pitchFamily="34" charset="0"/>
                <a:ea typeface="Aptos"/>
                <a:cs typeface="Times New Roman" panose="02020603050405020304" pitchFamily="18" charset="0"/>
              </a:rPr>
              <a:t>Selles etapis:</a:t>
            </a: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mõõdetakse tulemusi;</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võrreldakse planeeritut ja tegelikkust;</a:t>
            </a:r>
            <a:endParaRPr lang="et-EE" sz="1800" dirty="0">
              <a:effectLst/>
              <a:latin typeface="Aptos"/>
              <a:ea typeface="Aptos"/>
              <a:cs typeface="Times New Roman" panose="02020603050405020304" pitchFamily="18" charset="0"/>
            </a:endParaRPr>
          </a:p>
          <a:p>
            <a:pPr algn="just">
              <a:spcBef>
                <a:spcPts val="180"/>
              </a:spcBef>
              <a:spcAft>
                <a:spcPts val="180"/>
              </a:spcAft>
              <a:buSzPts val="1000"/>
              <a:tabLst>
                <a:tab pos="457200" algn="l"/>
              </a:tabLst>
            </a:pPr>
            <a:r>
              <a:rPr lang="et-EE" sz="1800" dirty="0">
                <a:effectLst/>
                <a:latin typeface="Calibri" panose="020F0502020204030204" pitchFamily="34" charset="0"/>
                <a:ea typeface="Aptos"/>
                <a:cs typeface="Times New Roman" panose="02020603050405020304" pitchFamily="18" charset="0"/>
              </a:rPr>
              <a:t>tehakse korrigeerivaid otsuseid.</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Kasutatavad meetodid ja mudelid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b="1" dirty="0">
                <a:effectLst/>
                <a:latin typeface="Calibri" panose="020F0502020204030204" pitchFamily="34" charset="0"/>
                <a:ea typeface="Aptos"/>
                <a:cs typeface="Times New Roman" panose="02020603050405020304" pitchFamily="18" charset="0"/>
              </a:rPr>
              <a:t>KPI-d</a:t>
            </a:r>
            <a:r>
              <a:rPr lang="et-EE" sz="1800" b="1" dirty="0">
                <a:latin typeface="Calibri" panose="020F0502020204030204" pitchFamily="34" charset="0"/>
                <a:ea typeface="Aptos"/>
                <a:cs typeface="Times New Roman" panose="02020603050405020304" pitchFamily="18" charset="0"/>
              </a:rPr>
              <a:t> </a:t>
            </a:r>
            <a:r>
              <a:rPr lang="et-EE" sz="1800" dirty="0">
                <a:latin typeface="Calibri" panose="020F0502020204030204" pitchFamily="34" charset="0"/>
                <a:ea typeface="Aptos"/>
                <a:cs typeface="Times New Roman" panose="02020603050405020304" pitchFamily="18" charset="0"/>
              </a:rPr>
              <a:t>(kriitilised edutegurid, mis mõjutavad eesmärkide saavutamist ja mida peab eesmärgistama ja mõõtma)</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dirty="0">
                <a:effectLst/>
                <a:latin typeface="Calibri" panose="020F0502020204030204" pitchFamily="34" charset="0"/>
                <a:ea typeface="Aptos"/>
                <a:cs typeface="Times New Roman" panose="02020603050405020304" pitchFamily="18" charset="0"/>
              </a:rPr>
              <a:t>regulaarsed </a:t>
            </a:r>
            <a:r>
              <a:rPr lang="et-EE" sz="1800" b="1" dirty="0">
                <a:effectLst/>
                <a:latin typeface="Calibri" panose="020F0502020204030204" pitchFamily="34" charset="0"/>
                <a:ea typeface="Aptos"/>
                <a:cs typeface="Times New Roman" panose="02020603050405020304" pitchFamily="18" charset="0"/>
              </a:rPr>
              <a:t>strateegilised ülevaatused.</a:t>
            </a:r>
            <a:endParaRPr lang="et-EE" sz="1800" b="1" dirty="0">
              <a:effectLst/>
              <a:latin typeface="Aptos"/>
              <a:ea typeface="Aptos"/>
              <a:cs typeface="Times New Roman" panose="02020603050405020304" pitchFamily="18" charset="0"/>
            </a:endParaRPr>
          </a:p>
          <a:p>
            <a:pPr marL="0" indent="0" algn="just">
              <a:spcBef>
                <a:spcPts val="180"/>
              </a:spcBef>
              <a:spcAft>
                <a:spcPts val="180"/>
              </a:spcAft>
              <a:buNone/>
            </a:pPr>
            <a:r>
              <a:rPr lang="et-EE" sz="1800" b="1" dirty="0">
                <a:effectLst/>
                <a:latin typeface="Calibri" panose="020F0502020204030204" pitchFamily="34" charset="0"/>
                <a:ea typeface="Aptos"/>
                <a:cs typeface="Times New Roman" panose="02020603050405020304" pitchFamily="18" charset="0"/>
              </a:rPr>
              <a:t>Tüüpilised vead ja õppetunnid</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b="1" dirty="0">
                <a:effectLst/>
                <a:latin typeface="Calibri" panose="020F0502020204030204" pitchFamily="34" charset="0"/>
                <a:ea typeface="Aptos"/>
                <a:cs typeface="Times New Roman" panose="02020603050405020304" pitchFamily="18" charset="0"/>
              </a:rPr>
              <a:t>Viga:</a:t>
            </a:r>
            <a:r>
              <a:rPr lang="et-EE" sz="1800" dirty="0">
                <a:effectLst/>
                <a:latin typeface="Calibri" panose="020F0502020204030204" pitchFamily="34" charset="0"/>
                <a:ea typeface="Aptos"/>
                <a:cs typeface="Times New Roman" panose="02020603050405020304" pitchFamily="18" charset="0"/>
              </a:rPr>
              <a:t> keskenduda ainult finantsnäitajatele.</a:t>
            </a:r>
            <a:endParaRPr lang="et-EE" sz="1800" dirty="0">
              <a:effectLst/>
              <a:latin typeface="Aptos"/>
              <a:ea typeface="Aptos"/>
              <a:cs typeface="Times New Roman" panose="02020603050405020304" pitchFamily="18" charset="0"/>
            </a:endParaRPr>
          </a:p>
          <a:p>
            <a:pPr marL="342900" lvl="0" indent="-342900" algn="just">
              <a:spcBef>
                <a:spcPts val="180"/>
              </a:spcBef>
              <a:spcAft>
                <a:spcPts val="180"/>
              </a:spcAft>
              <a:buSzPts val="1000"/>
              <a:buFont typeface="Symbol" panose="05050102010706020507" pitchFamily="18" charset="2"/>
              <a:buChar char=""/>
              <a:tabLst>
                <a:tab pos="457200" algn="l"/>
              </a:tabLst>
            </a:pPr>
            <a:r>
              <a:rPr lang="et-EE" sz="1800" b="1" dirty="0">
                <a:effectLst/>
                <a:latin typeface="Calibri" panose="020F0502020204030204" pitchFamily="34" charset="0"/>
                <a:ea typeface="Aptos"/>
                <a:cs typeface="Times New Roman" panose="02020603050405020304" pitchFamily="18" charset="0"/>
              </a:rPr>
              <a:t>Õppetund:</a:t>
            </a:r>
            <a:r>
              <a:rPr lang="et-EE" sz="1800" dirty="0">
                <a:effectLst/>
                <a:latin typeface="Calibri" panose="020F0502020204030204" pitchFamily="34" charset="0"/>
                <a:ea typeface="Aptos"/>
                <a:cs typeface="Times New Roman" panose="02020603050405020304" pitchFamily="18" charset="0"/>
              </a:rPr>
              <a:t> õppimine on strateegilise juhtimise keskne osa</a:t>
            </a:r>
            <a:endParaRPr lang="et-EE" sz="1800" dirty="0">
              <a:effectLst/>
              <a:latin typeface="Aptos"/>
              <a:ea typeface="Aptos"/>
              <a:cs typeface="Times New Roman" panose="02020603050405020304" pitchFamily="18" charset="0"/>
            </a:endParaRPr>
          </a:p>
          <a:p>
            <a:pPr marL="0" indent="0" algn="just">
              <a:spcBef>
                <a:spcPts val="180"/>
              </a:spcBef>
              <a:spcAft>
                <a:spcPts val="180"/>
              </a:spcAft>
              <a:buNone/>
            </a:pPr>
            <a:endParaRPr lang="et-EE" sz="1800" dirty="0">
              <a:effectLst/>
              <a:latin typeface="Aptos"/>
              <a:ea typeface="Aptos"/>
              <a:cs typeface="Times New Roman" panose="02020603050405020304" pitchFamily="18" charset="0"/>
            </a:endParaRPr>
          </a:p>
          <a:p>
            <a:pPr marL="0" indent="0">
              <a:buNone/>
            </a:pPr>
            <a:endParaRPr lang="et-EE" dirty="0"/>
          </a:p>
        </p:txBody>
      </p:sp>
    </p:spTree>
    <p:extLst>
      <p:ext uri="{BB962C8B-B14F-4D97-AF65-F5344CB8AC3E}">
        <p14:creationId xmlns:p14="http://schemas.microsoft.com/office/powerpoint/2010/main" val="439072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D415E09-285D-4DDF-861D-E4B31000037F}"/>
              </a:ext>
            </a:extLst>
          </p:cNvPr>
          <p:cNvSpPr>
            <a:spLocks noGrp="1"/>
          </p:cNvSpPr>
          <p:nvPr>
            <p:ph type="title"/>
          </p:nvPr>
        </p:nvSpPr>
        <p:spPr>
          <a:xfrm>
            <a:off x="838200" y="365126"/>
            <a:ext cx="10515600" cy="315912"/>
          </a:xfrm>
        </p:spPr>
        <p:txBody>
          <a:bodyPr>
            <a:normAutofit fontScale="90000"/>
          </a:bodyPr>
          <a:lstStyle/>
          <a:p>
            <a:r>
              <a:rPr lang="et-EE" sz="3200" b="1" dirty="0">
                <a:solidFill>
                  <a:schemeClr val="accent6">
                    <a:lumMod val="75000"/>
                  </a:schemeClr>
                </a:solidFill>
                <a:latin typeface="+mn-lt"/>
              </a:rPr>
              <a:t>Inimressursside juhtimine strateegilises vaates                              </a:t>
            </a:r>
            <a:r>
              <a:rPr lang="et-EE" sz="2200" b="1" dirty="0">
                <a:solidFill>
                  <a:schemeClr val="accent6">
                    <a:lumMod val="75000"/>
                  </a:schemeClr>
                </a:solidFill>
                <a:latin typeface="+mn-lt"/>
              </a:rPr>
              <a:t> 1</a:t>
            </a:r>
          </a:p>
        </p:txBody>
      </p:sp>
      <p:sp>
        <p:nvSpPr>
          <p:cNvPr id="3" name="Sisu kohatäide 2">
            <a:extLst>
              <a:ext uri="{FF2B5EF4-FFF2-40B4-BE49-F238E27FC236}">
                <a16:creationId xmlns:a16="http://schemas.microsoft.com/office/drawing/2014/main" id="{E787B01F-5155-43F6-83CD-F3E74679EBFE}"/>
              </a:ext>
            </a:extLst>
          </p:cNvPr>
          <p:cNvSpPr>
            <a:spLocks noGrp="1"/>
          </p:cNvSpPr>
          <p:nvPr>
            <p:ph idx="1"/>
          </p:nvPr>
        </p:nvSpPr>
        <p:spPr>
          <a:xfrm>
            <a:off x="494949" y="956345"/>
            <a:ext cx="11299971" cy="5220618"/>
          </a:xfrm>
        </p:spPr>
        <p:txBody>
          <a:bodyPr>
            <a:normAutofit fontScale="62500" lnSpcReduction="20000"/>
          </a:bodyPr>
          <a:lstStyle/>
          <a:p>
            <a:pPr marL="0" indent="0">
              <a:lnSpc>
                <a:spcPct val="120000"/>
              </a:lnSpc>
              <a:spcBef>
                <a:spcPts val="0"/>
              </a:spcBef>
              <a:spcAft>
                <a:spcPts val="600"/>
              </a:spcAft>
              <a:buNone/>
            </a:pPr>
            <a:r>
              <a:rPr lang="et-EE" b="1" dirty="0">
                <a:solidFill>
                  <a:schemeClr val="accent6">
                    <a:lumMod val="75000"/>
                  </a:schemeClr>
                </a:solidFill>
              </a:rPr>
              <a:t>1. Strateegilise HR juhtimise olemus</a:t>
            </a:r>
          </a:p>
          <a:p>
            <a:pPr>
              <a:lnSpc>
                <a:spcPct val="120000"/>
              </a:lnSpc>
              <a:spcBef>
                <a:spcPts val="0"/>
              </a:spcBef>
              <a:spcAft>
                <a:spcPts val="600"/>
              </a:spcAft>
            </a:pPr>
            <a:r>
              <a:rPr lang="et-EE" dirty="0"/>
              <a:t>Strateegiline inimressursside juhtimine (HRM) tähendab personalipoliitika ja -praktikate sidumist ettevõtte üldise strateegiaga, sh HR ei ole vaid tugifunktsioon, vaid loob konkurentsieelist läbi inimkapitali arendamise ja juhtimise.</a:t>
            </a:r>
          </a:p>
          <a:p>
            <a:pPr marL="0" indent="0">
              <a:lnSpc>
                <a:spcPct val="120000"/>
              </a:lnSpc>
              <a:spcBef>
                <a:spcPts val="0"/>
              </a:spcBef>
              <a:spcAft>
                <a:spcPts val="600"/>
              </a:spcAft>
              <a:buNone/>
            </a:pPr>
            <a:r>
              <a:rPr lang="et-EE" b="1" dirty="0">
                <a:solidFill>
                  <a:schemeClr val="accent6">
                    <a:lumMod val="75000"/>
                  </a:schemeClr>
                </a:solidFill>
              </a:rPr>
              <a:t>2. Inimkapital kui konkurentsieelise allikas</a:t>
            </a:r>
          </a:p>
          <a:p>
            <a:pPr>
              <a:lnSpc>
                <a:spcPct val="120000"/>
              </a:lnSpc>
              <a:spcBef>
                <a:spcPts val="0"/>
              </a:spcBef>
              <a:spcAft>
                <a:spcPts val="600"/>
              </a:spcAft>
            </a:pPr>
            <a:r>
              <a:rPr lang="et-EE" dirty="0"/>
              <a:t>Töötajate teadmised, oskused, kogemused ja hoiakud võivad olla väärtuslikud, haruldased ja raskesti kopeeritavad (VRINO loogika). </a:t>
            </a:r>
          </a:p>
          <a:p>
            <a:pPr>
              <a:lnSpc>
                <a:spcPct val="120000"/>
              </a:lnSpc>
              <a:spcBef>
                <a:spcPts val="0"/>
              </a:spcBef>
              <a:spcAft>
                <a:spcPts val="600"/>
              </a:spcAft>
            </a:pPr>
            <a:r>
              <a:rPr lang="et-EE" dirty="0"/>
              <a:t>Tugev organisatsioonikultuur, juhtimiskvaliteet ja kollektiivne õppimine toetavad pikaajalist konkurentsieelist.</a:t>
            </a:r>
          </a:p>
          <a:p>
            <a:pPr marL="0" indent="0">
              <a:lnSpc>
                <a:spcPct val="120000"/>
              </a:lnSpc>
              <a:spcBef>
                <a:spcPts val="0"/>
              </a:spcBef>
              <a:spcAft>
                <a:spcPts val="600"/>
              </a:spcAft>
              <a:buNone/>
            </a:pPr>
            <a:r>
              <a:rPr lang="et-EE" b="1" dirty="0">
                <a:solidFill>
                  <a:schemeClr val="accent6">
                    <a:lumMod val="75000"/>
                  </a:schemeClr>
                </a:solidFill>
              </a:rPr>
              <a:t>3. HR strateegilised rollid</a:t>
            </a:r>
          </a:p>
          <a:p>
            <a:pPr marL="0" indent="0">
              <a:lnSpc>
                <a:spcPct val="120000"/>
              </a:lnSpc>
              <a:spcBef>
                <a:spcPts val="0"/>
              </a:spcBef>
              <a:spcAft>
                <a:spcPts val="600"/>
              </a:spcAft>
              <a:buNone/>
            </a:pPr>
            <a:r>
              <a:rPr lang="et-EE" dirty="0"/>
              <a:t>• Tööjõu planeerimine vastavalt ettevõtte pikaajalistele eesmärkidele  </a:t>
            </a:r>
          </a:p>
          <a:p>
            <a:pPr marL="0" indent="0">
              <a:lnSpc>
                <a:spcPct val="120000"/>
              </a:lnSpc>
              <a:spcBef>
                <a:spcPts val="0"/>
              </a:spcBef>
              <a:spcAft>
                <a:spcPts val="600"/>
              </a:spcAft>
              <a:buNone/>
            </a:pPr>
            <a:r>
              <a:rPr lang="et-EE" dirty="0"/>
              <a:t>• Talentide värbamine ja hoidmine  </a:t>
            </a:r>
          </a:p>
          <a:p>
            <a:pPr marL="0" indent="0">
              <a:lnSpc>
                <a:spcPct val="120000"/>
              </a:lnSpc>
              <a:spcBef>
                <a:spcPts val="0"/>
              </a:spcBef>
              <a:spcAft>
                <a:spcPts val="600"/>
              </a:spcAft>
              <a:buNone/>
            </a:pPr>
            <a:r>
              <a:rPr lang="et-EE" dirty="0"/>
              <a:t>• Juhtide arendamine ja järelkasvu planeerimine  </a:t>
            </a:r>
          </a:p>
          <a:p>
            <a:pPr marL="0" indent="0">
              <a:lnSpc>
                <a:spcPct val="120000"/>
              </a:lnSpc>
              <a:spcBef>
                <a:spcPts val="0"/>
              </a:spcBef>
              <a:spcAft>
                <a:spcPts val="600"/>
              </a:spcAft>
              <a:buNone/>
            </a:pPr>
            <a:r>
              <a:rPr lang="et-EE" dirty="0"/>
              <a:t>• Tulemusjuhtimise süsteemid ja mõõdikud  </a:t>
            </a:r>
          </a:p>
          <a:p>
            <a:pPr marL="0" indent="0">
              <a:lnSpc>
                <a:spcPct val="120000"/>
              </a:lnSpc>
              <a:spcBef>
                <a:spcPts val="0"/>
              </a:spcBef>
              <a:spcAft>
                <a:spcPts val="600"/>
              </a:spcAft>
              <a:buNone/>
            </a:pPr>
            <a:r>
              <a:rPr lang="et-EE" dirty="0"/>
              <a:t>• Motivatsiooni- ja tasustamissüsteemid  </a:t>
            </a:r>
          </a:p>
          <a:p>
            <a:pPr marL="0" indent="0">
              <a:lnSpc>
                <a:spcPct val="120000"/>
              </a:lnSpc>
              <a:spcBef>
                <a:spcPts val="0"/>
              </a:spcBef>
              <a:spcAft>
                <a:spcPts val="600"/>
              </a:spcAft>
              <a:buNone/>
            </a:pPr>
            <a:r>
              <a:rPr lang="et-EE" dirty="0"/>
              <a:t>• Organisatsioonikultuuri kujundamine</a:t>
            </a:r>
          </a:p>
          <a:p>
            <a:endParaRPr lang="et-EE" dirty="0"/>
          </a:p>
        </p:txBody>
      </p:sp>
    </p:spTree>
    <p:extLst>
      <p:ext uri="{BB962C8B-B14F-4D97-AF65-F5344CB8AC3E}">
        <p14:creationId xmlns:p14="http://schemas.microsoft.com/office/powerpoint/2010/main" val="997970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D415E09-285D-4DDF-861D-E4B31000037F}"/>
              </a:ext>
            </a:extLst>
          </p:cNvPr>
          <p:cNvSpPr>
            <a:spLocks noGrp="1"/>
          </p:cNvSpPr>
          <p:nvPr>
            <p:ph type="title"/>
          </p:nvPr>
        </p:nvSpPr>
        <p:spPr>
          <a:xfrm>
            <a:off x="838200" y="365126"/>
            <a:ext cx="10515600" cy="315912"/>
          </a:xfrm>
        </p:spPr>
        <p:txBody>
          <a:bodyPr>
            <a:normAutofit fontScale="90000"/>
          </a:bodyPr>
          <a:lstStyle/>
          <a:p>
            <a:r>
              <a:rPr lang="et-EE" sz="3200" b="1" dirty="0">
                <a:solidFill>
                  <a:schemeClr val="accent6">
                    <a:lumMod val="75000"/>
                  </a:schemeClr>
                </a:solidFill>
                <a:latin typeface="+mn-lt"/>
              </a:rPr>
              <a:t>Inimressursside juhtimine strateegilises vaates                           </a:t>
            </a:r>
            <a:r>
              <a:rPr lang="et-EE" sz="2200" b="1" dirty="0">
                <a:solidFill>
                  <a:schemeClr val="accent6">
                    <a:lumMod val="75000"/>
                  </a:schemeClr>
                </a:solidFill>
                <a:latin typeface="+mn-lt"/>
              </a:rPr>
              <a:t> 2</a:t>
            </a:r>
          </a:p>
        </p:txBody>
      </p:sp>
      <p:sp>
        <p:nvSpPr>
          <p:cNvPr id="3" name="Sisu kohatäide 2">
            <a:extLst>
              <a:ext uri="{FF2B5EF4-FFF2-40B4-BE49-F238E27FC236}">
                <a16:creationId xmlns:a16="http://schemas.microsoft.com/office/drawing/2014/main" id="{E787B01F-5155-43F6-83CD-F3E74679EBFE}"/>
              </a:ext>
            </a:extLst>
          </p:cNvPr>
          <p:cNvSpPr>
            <a:spLocks noGrp="1"/>
          </p:cNvSpPr>
          <p:nvPr>
            <p:ph idx="1"/>
          </p:nvPr>
        </p:nvSpPr>
        <p:spPr>
          <a:xfrm>
            <a:off x="494949" y="956345"/>
            <a:ext cx="11299971" cy="5220618"/>
          </a:xfrm>
        </p:spPr>
        <p:txBody>
          <a:bodyPr>
            <a:normAutofit/>
          </a:bodyPr>
          <a:lstStyle/>
          <a:p>
            <a:pPr marL="0" indent="0">
              <a:buNone/>
            </a:pPr>
            <a:r>
              <a:rPr lang="et-EE" sz="1800" b="1" dirty="0">
                <a:solidFill>
                  <a:schemeClr val="accent6">
                    <a:lumMod val="75000"/>
                  </a:schemeClr>
                </a:solidFill>
              </a:rPr>
              <a:t>4. HR ja strateegia elluviimine</a:t>
            </a:r>
          </a:p>
          <a:p>
            <a:r>
              <a:rPr lang="et-EE" sz="1800" dirty="0"/>
              <a:t>Strateegia realiseerumine sõltub töötajate kompetentsidest ja pühendumusest. </a:t>
            </a:r>
          </a:p>
          <a:p>
            <a:r>
              <a:rPr lang="et-EE" sz="1800" dirty="0"/>
              <a:t>Oluline on selge kommunikatsioon, rollide määratlus ja tulemusnäitajate sidumine strateegiliste eesmärkidega. </a:t>
            </a:r>
          </a:p>
          <a:p>
            <a:r>
              <a:rPr lang="et-EE" sz="1800" dirty="0"/>
              <a:t>Juhtimine ja </a:t>
            </a:r>
            <a:r>
              <a:rPr lang="et-EE" sz="1800" dirty="0" err="1"/>
              <a:t>coaching</a:t>
            </a:r>
            <a:r>
              <a:rPr lang="et-EE" sz="1800" dirty="0"/>
              <a:t> toetavad muutuste elluviimist.</a:t>
            </a:r>
          </a:p>
          <a:p>
            <a:pPr marL="0" indent="0">
              <a:buNone/>
            </a:pPr>
            <a:r>
              <a:rPr lang="et-EE" sz="1800" b="1" dirty="0">
                <a:solidFill>
                  <a:schemeClr val="accent6">
                    <a:lumMod val="75000"/>
                  </a:schemeClr>
                </a:solidFill>
              </a:rPr>
              <a:t>5. Kaasaegsed strateegilised HR väljakutsed</a:t>
            </a:r>
          </a:p>
          <a:p>
            <a:pPr marL="0" indent="0">
              <a:buNone/>
            </a:pPr>
            <a:r>
              <a:rPr lang="et-EE" sz="1800" dirty="0"/>
              <a:t>• Digitaliseerimine ja automatiseerimine  </a:t>
            </a:r>
          </a:p>
          <a:p>
            <a:pPr marL="0" indent="0">
              <a:buNone/>
            </a:pPr>
            <a:r>
              <a:rPr lang="et-EE" sz="1800" dirty="0"/>
              <a:t>• Paindlikud töövormid (hübriid- ja kaugtöö)  </a:t>
            </a:r>
          </a:p>
          <a:p>
            <a:pPr marL="0" indent="0">
              <a:buNone/>
            </a:pPr>
            <a:r>
              <a:rPr lang="et-EE" sz="1800" dirty="0"/>
              <a:t>• Tööandja brändi kujundamine  </a:t>
            </a:r>
          </a:p>
          <a:p>
            <a:pPr marL="0" indent="0">
              <a:buNone/>
            </a:pPr>
            <a:r>
              <a:rPr lang="et-EE" sz="1800" dirty="0"/>
              <a:t>• Töötajate heaolu ja vaimne tervis  </a:t>
            </a:r>
          </a:p>
          <a:p>
            <a:pPr marL="0" indent="0">
              <a:buNone/>
            </a:pPr>
            <a:r>
              <a:rPr lang="et-EE" sz="1800" dirty="0"/>
              <a:t>• Pidev oskuste arendamine (</a:t>
            </a:r>
            <a:r>
              <a:rPr lang="et-EE" sz="1800" dirty="0" err="1"/>
              <a:t>reskilling</a:t>
            </a:r>
            <a:r>
              <a:rPr lang="et-EE" sz="1800" dirty="0"/>
              <a:t> ja </a:t>
            </a:r>
            <a:r>
              <a:rPr lang="et-EE" sz="1800" dirty="0" err="1"/>
              <a:t>upskilling</a:t>
            </a:r>
            <a:r>
              <a:rPr lang="et-EE" sz="1800" dirty="0"/>
              <a:t>)  </a:t>
            </a:r>
          </a:p>
          <a:p>
            <a:pPr marL="0" indent="0">
              <a:buNone/>
            </a:pPr>
            <a:r>
              <a:rPr lang="et-EE" sz="1800" dirty="0"/>
              <a:t>• Mitmekesisus ja kaasamine (</a:t>
            </a:r>
            <a:r>
              <a:rPr lang="et-EE" sz="1800" dirty="0" err="1"/>
              <a:t>diversity</a:t>
            </a:r>
            <a:r>
              <a:rPr lang="et-EE" sz="1800" dirty="0"/>
              <a:t> &amp; </a:t>
            </a:r>
            <a:r>
              <a:rPr lang="et-EE" sz="1800" dirty="0" err="1"/>
              <a:t>inclusion</a:t>
            </a:r>
            <a:r>
              <a:rPr lang="et-EE" sz="1800" dirty="0"/>
              <a:t>)</a:t>
            </a:r>
          </a:p>
          <a:p>
            <a:endParaRPr lang="et-EE" sz="1800" dirty="0"/>
          </a:p>
        </p:txBody>
      </p:sp>
    </p:spTree>
    <p:extLst>
      <p:ext uri="{BB962C8B-B14F-4D97-AF65-F5344CB8AC3E}">
        <p14:creationId xmlns:p14="http://schemas.microsoft.com/office/powerpoint/2010/main" val="3857374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264457"/>
            <a:ext cx="10515600" cy="599609"/>
          </a:xfrm>
        </p:spPr>
        <p:txBody>
          <a:bodyPr>
            <a:normAutofit/>
          </a:bodyPr>
          <a:lstStyle/>
          <a:p>
            <a:r>
              <a:rPr lang="et-EE" sz="2900" b="1" dirty="0">
                <a:solidFill>
                  <a:schemeClr val="accent6">
                    <a:lumMod val="75000"/>
                  </a:schemeClr>
                </a:solidFill>
                <a:latin typeface="+mn-lt"/>
              </a:rPr>
              <a:t>Kursuse ülesehitus</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1149292"/>
            <a:ext cx="11258026" cy="5268286"/>
          </a:xfrm>
        </p:spPr>
        <p:txBody>
          <a:bodyPr>
            <a:normAutofit fontScale="92500" lnSpcReduction="20000"/>
          </a:bodyPr>
          <a:lstStyle/>
          <a:p>
            <a:r>
              <a:rPr lang="et-EE" sz="2000" b="1" dirty="0">
                <a:solidFill>
                  <a:schemeClr val="accent6">
                    <a:lumMod val="50000"/>
                  </a:schemeClr>
                </a:solidFill>
                <a:effectLst/>
                <a:ea typeface="Calibri" panose="020F0502020204030204" pitchFamily="34" charset="0"/>
              </a:rPr>
              <a:t>Strateegiline juhtimine:</a:t>
            </a:r>
          </a:p>
          <a:p>
            <a:pPr marL="0" indent="0">
              <a:buNone/>
            </a:pPr>
            <a:r>
              <a:rPr lang="et-EE" sz="2000" dirty="0">
                <a:effectLst/>
                <a:ea typeface="Calibri" panose="020F0502020204030204" pitchFamily="34" charset="0"/>
              </a:rPr>
              <a:t>13.02, kl 9-13</a:t>
            </a:r>
          </a:p>
          <a:p>
            <a:pPr marL="0" indent="0">
              <a:buNone/>
            </a:pPr>
            <a:r>
              <a:rPr lang="et-EE" sz="2000" dirty="0">
                <a:effectLst/>
                <a:ea typeface="Calibri" panose="020F0502020204030204" pitchFamily="34" charset="0"/>
              </a:rPr>
              <a:t>26.02 kl 10-14</a:t>
            </a:r>
          </a:p>
          <a:p>
            <a:pPr marL="0" indent="0">
              <a:buNone/>
            </a:pPr>
            <a:r>
              <a:rPr lang="et-EE" sz="2000" dirty="0">
                <a:ea typeface="Calibri" panose="020F0502020204030204" pitchFamily="34" charset="0"/>
              </a:rPr>
              <a:t>08.05 kl 11-13</a:t>
            </a:r>
            <a:endParaRPr lang="et-EE" sz="2000" dirty="0">
              <a:effectLst/>
              <a:ea typeface="Calibri" panose="020F0502020204030204" pitchFamily="34" charset="0"/>
            </a:endParaRPr>
          </a:p>
          <a:p>
            <a:r>
              <a:rPr lang="et-EE" sz="2000" b="1" dirty="0">
                <a:solidFill>
                  <a:schemeClr val="accent6">
                    <a:lumMod val="50000"/>
                  </a:schemeClr>
                </a:solidFill>
                <a:ea typeface="Calibri" panose="020F0502020204030204" pitchFamily="34" charset="0"/>
              </a:rPr>
              <a:t>Muudatuste juhtimine:</a:t>
            </a:r>
          </a:p>
          <a:p>
            <a:pPr marL="0" indent="0">
              <a:buNone/>
            </a:pPr>
            <a:r>
              <a:rPr lang="et-EE" sz="2000" dirty="0">
                <a:effectLst/>
                <a:ea typeface="Calibri" panose="020F0502020204030204" pitchFamily="34" charset="0"/>
              </a:rPr>
              <a:t>20.03 reede kell 13-17</a:t>
            </a:r>
          </a:p>
          <a:p>
            <a:pPr marL="0" indent="0">
              <a:buNone/>
            </a:pPr>
            <a:r>
              <a:rPr lang="et-EE" sz="2000" dirty="0">
                <a:effectLst/>
                <a:ea typeface="Calibri" panose="020F0502020204030204" pitchFamily="34" charset="0"/>
              </a:rPr>
              <a:t>10.04 reede kell 13-17</a:t>
            </a:r>
          </a:p>
          <a:p>
            <a:r>
              <a:rPr lang="et-EE" sz="2000" b="1" dirty="0">
                <a:solidFill>
                  <a:schemeClr val="accent6">
                    <a:lumMod val="50000"/>
                  </a:schemeClr>
                </a:solidFill>
                <a:ea typeface="Calibri" panose="020F0502020204030204" pitchFamily="34" charset="0"/>
              </a:rPr>
              <a:t>Külalislektor:</a:t>
            </a:r>
          </a:p>
          <a:p>
            <a:pPr marL="0" indent="0">
              <a:buNone/>
            </a:pPr>
            <a:r>
              <a:rPr lang="et-EE" sz="2000" dirty="0">
                <a:ea typeface="Calibri" panose="020F0502020204030204" pitchFamily="34" charset="0"/>
              </a:rPr>
              <a:t>08.05, kl 9-11</a:t>
            </a:r>
          </a:p>
          <a:p>
            <a:r>
              <a:rPr lang="et-EE" sz="2000" b="1" dirty="0">
                <a:solidFill>
                  <a:schemeClr val="accent6">
                    <a:lumMod val="50000"/>
                  </a:schemeClr>
                </a:solidFill>
              </a:rPr>
              <a:t>Arvestus:</a:t>
            </a:r>
          </a:p>
          <a:p>
            <a:pPr marL="0" indent="0">
              <a:buNone/>
            </a:pPr>
            <a:r>
              <a:rPr lang="et-EE" sz="2000" dirty="0">
                <a:effectLst/>
                <a:ea typeface="Calibri" panose="020F0502020204030204" pitchFamily="34" charset="0"/>
              </a:rPr>
              <a:t>Ülesanded gruppides:</a:t>
            </a:r>
          </a:p>
          <a:p>
            <a:pPr marL="0" indent="0">
              <a:buNone/>
            </a:pPr>
            <a:r>
              <a:rPr lang="et-EE" sz="2000" dirty="0">
                <a:ea typeface="Calibri" panose="020F0502020204030204" pitchFamily="34" charset="0"/>
              </a:rPr>
              <a:t>Veebruar-mai – ettevõtte strateegilise juhtimise analüüs (ülesanne Moodles)</a:t>
            </a:r>
          </a:p>
          <a:p>
            <a:pPr marL="0" indent="0">
              <a:buNone/>
            </a:pPr>
            <a:r>
              <a:rPr lang="et-EE" sz="2000" dirty="0"/>
              <a:t>06.05 Ülesande esitamise tähtaeg Moodles </a:t>
            </a:r>
          </a:p>
          <a:p>
            <a:pPr marL="0" indent="0">
              <a:buNone/>
            </a:pPr>
            <a:r>
              <a:rPr lang="et-EE" sz="2000" dirty="0"/>
              <a:t>08.05 grupitööde tulemuste esitlemine/arutelu</a:t>
            </a:r>
          </a:p>
          <a:p>
            <a:pPr marL="0" indent="0">
              <a:buNone/>
            </a:pPr>
            <a:r>
              <a:rPr lang="et-EE" sz="2000" dirty="0"/>
              <a:t>18.05 kirjalik individuaalne arvestustöö Moodles (kogu päeva jooksul 1h ulatuses)</a:t>
            </a:r>
          </a:p>
        </p:txBody>
      </p:sp>
    </p:spTree>
    <p:extLst>
      <p:ext uri="{BB962C8B-B14F-4D97-AF65-F5344CB8AC3E}">
        <p14:creationId xmlns:p14="http://schemas.microsoft.com/office/powerpoint/2010/main" val="2134630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STRATEEGIA – mis see on?</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1149292"/>
            <a:ext cx="11258026" cy="5268286"/>
          </a:xfrm>
        </p:spPr>
        <p:txBody>
          <a:bodyPr/>
          <a:lstStyle/>
          <a:p>
            <a:pPr marL="0" indent="0">
              <a:buNone/>
            </a:pPr>
            <a:r>
              <a:rPr lang="et-EE" sz="2000" dirty="0"/>
              <a:t>Sõna </a:t>
            </a:r>
            <a:r>
              <a:rPr lang="et-EE" sz="2000" b="1" dirty="0">
                <a:solidFill>
                  <a:schemeClr val="accent6">
                    <a:lumMod val="50000"/>
                  </a:schemeClr>
                </a:solidFill>
              </a:rPr>
              <a:t>strateegia</a:t>
            </a:r>
            <a:r>
              <a:rPr lang="et-EE" sz="2000" dirty="0"/>
              <a:t> tuleneb kreekakeelsest sõnast </a:t>
            </a:r>
            <a:r>
              <a:rPr lang="et-EE" sz="2000" dirty="0" err="1"/>
              <a:t>strategos</a:t>
            </a:r>
            <a:r>
              <a:rPr lang="et-EE" sz="2000" dirty="0"/>
              <a:t> (</a:t>
            </a:r>
            <a:r>
              <a:rPr lang="el-GR" sz="2000" dirty="0"/>
              <a:t>στρατηγός), </a:t>
            </a:r>
            <a:r>
              <a:rPr lang="et-EE" sz="2000" dirty="0"/>
              <a:t>mis tähendas väejuhti.</a:t>
            </a:r>
          </a:p>
          <a:p>
            <a:pPr marL="0" indent="0">
              <a:buNone/>
            </a:pPr>
            <a:endParaRPr lang="et-EE" sz="2000" dirty="0"/>
          </a:p>
          <a:p>
            <a:r>
              <a:rPr lang="et-EE" sz="2000" dirty="0"/>
              <a:t>Strateegia on pikaajaline tegevuskava, mille eesmärk on saavutada o konkurentsieelis ja tagada jätkusuutlikkus, arvestades nii väliskeskkonda kui ka sisemisi ressursse.</a:t>
            </a:r>
          </a:p>
          <a:p>
            <a:r>
              <a:rPr lang="et-EE" sz="2000" dirty="0"/>
              <a:t>Strateegia on pikaajaline suund ja tegevusulatus, saavutamaks eelise muutuvas keskkonnas ressursside ja võimekuste sobitamise kaudu sidusrühmade ootustega.</a:t>
            </a:r>
          </a:p>
          <a:p>
            <a:pPr marL="0" indent="0">
              <a:buNone/>
            </a:pPr>
            <a:endParaRPr lang="et-EE" sz="2000" dirty="0"/>
          </a:p>
        </p:txBody>
      </p:sp>
    </p:spTree>
    <p:extLst>
      <p:ext uri="{BB962C8B-B14F-4D97-AF65-F5344CB8AC3E}">
        <p14:creationId xmlns:p14="http://schemas.microsoft.com/office/powerpoint/2010/main" val="242612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264457"/>
            <a:ext cx="10515600" cy="599609"/>
          </a:xfrm>
        </p:spPr>
        <p:txBody>
          <a:bodyPr>
            <a:normAutofit/>
          </a:bodyPr>
          <a:lstStyle/>
          <a:p>
            <a:r>
              <a:rPr lang="et-EE" sz="2900" b="1" dirty="0">
                <a:solidFill>
                  <a:schemeClr val="accent6">
                    <a:lumMod val="75000"/>
                  </a:schemeClr>
                </a:solidFill>
                <a:latin typeface="+mn-lt"/>
              </a:rPr>
              <a:t>Meenutame, mis on juhtimine </a:t>
            </a:r>
            <a:r>
              <a:rPr lang="et-EE" sz="2000" i="1" dirty="0">
                <a:solidFill>
                  <a:schemeClr val="accent6">
                    <a:lumMod val="75000"/>
                  </a:schemeClr>
                </a:solidFill>
                <a:latin typeface="+mn-lt"/>
              </a:rPr>
              <a:t>(´Juhtimise alused´ </a:t>
            </a:r>
            <a:r>
              <a:rPr lang="et-EE" sz="2000" dirty="0">
                <a:solidFill>
                  <a:schemeClr val="accent6">
                    <a:lumMod val="75000"/>
                  </a:schemeClr>
                </a:solidFill>
                <a:latin typeface="+mn-lt"/>
              </a:rPr>
              <a:t>kursus 2025S)</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478172" y="1149292"/>
            <a:ext cx="11258026" cy="5268286"/>
          </a:xfrm>
        </p:spPr>
        <p:txBody>
          <a:bodyPr>
            <a:normAutofit/>
          </a:bodyPr>
          <a:lstStyle/>
          <a:p>
            <a:pPr marL="0" indent="0">
              <a:buNone/>
            </a:pPr>
            <a:r>
              <a:rPr lang="et-EE" sz="2000" b="1" dirty="0">
                <a:solidFill>
                  <a:schemeClr val="accent6">
                    <a:lumMod val="75000"/>
                  </a:schemeClr>
                </a:solidFill>
              </a:rPr>
              <a:t>Juhtimine on </a:t>
            </a:r>
            <a:r>
              <a:rPr lang="et-EE" sz="2000" dirty="0"/>
              <a:t>…</a:t>
            </a:r>
          </a:p>
          <a:p>
            <a:r>
              <a:rPr lang="et-EE" sz="2000" dirty="0"/>
              <a:t>… protsess, mille käigus planeeritakse, organiseeritakse, juhitakse ja kontrollitakse organisatsiooni ressursse eesmärkide saavutamiseks</a:t>
            </a:r>
          </a:p>
          <a:p>
            <a:r>
              <a:rPr lang="et-EE" sz="2000" dirty="0"/>
              <a:t>…. tegevuste koordineerimise protsess, mille eesmärk on saavutada organisatsiooni eesmärgid tõhusalt ja tulemuslikult</a:t>
            </a:r>
          </a:p>
        </p:txBody>
      </p:sp>
    </p:spTree>
    <p:extLst>
      <p:ext uri="{BB962C8B-B14F-4D97-AF65-F5344CB8AC3E}">
        <p14:creationId xmlns:p14="http://schemas.microsoft.com/office/powerpoint/2010/main" val="2901863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157395"/>
            <a:ext cx="10515600" cy="566053"/>
          </a:xfrm>
        </p:spPr>
        <p:txBody>
          <a:bodyPr>
            <a:normAutofit/>
          </a:bodyPr>
          <a:lstStyle/>
          <a:p>
            <a:r>
              <a:rPr lang="fi-FI" sz="2900" b="1" dirty="0">
                <a:solidFill>
                  <a:schemeClr val="accent6">
                    <a:lumMod val="75000"/>
                  </a:schemeClr>
                </a:solidFill>
                <a:latin typeface="+mn-lt"/>
              </a:rPr>
              <a:t>STRATEEGILINE JUHTIMINE – mis see on?</a:t>
            </a:r>
            <a:endParaRPr lang="et-EE" sz="2900" b="1" dirty="0">
              <a:solidFill>
                <a:schemeClr val="accent6">
                  <a:lumMod val="75000"/>
                </a:schemeClr>
              </a:solidFill>
              <a:latin typeface="+mn-lt"/>
            </a:endParaRP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293615" y="998290"/>
            <a:ext cx="11593585" cy="5419288"/>
          </a:xfrm>
        </p:spPr>
        <p:txBody>
          <a:bodyPr>
            <a:normAutofit lnSpcReduction="10000"/>
          </a:bodyPr>
          <a:lstStyle/>
          <a:p>
            <a:pPr marL="0" indent="0">
              <a:buNone/>
            </a:pPr>
            <a:r>
              <a:rPr lang="et-EE" sz="1900" b="1" dirty="0">
                <a:solidFill>
                  <a:schemeClr val="accent6">
                    <a:lumMod val="50000"/>
                  </a:schemeClr>
                </a:solidFill>
              </a:rPr>
              <a:t>Strateegiline juhtimine on terviklik protsess, mille kaudu organisatsioon kujundab oma pikaajalise suuna, analüüsib keskkonda, valib strateegilised alternatiivid ning tagab nende elluviimise ja hindamise.</a:t>
            </a:r>
          </a:p>
          <a:p>
            <a:pPr marL="0" indent="0">
              <a:buNone/>
            </a:pPr>
            <a:endParaRPr lang="et-EE" sz="1900" b="1" dirty="0">
              <a:solidFill>
                <a:schemeClr val="accent6">
                  <a:lumMod val="50000"/>
                </a:schemeClr>
              </a:solidFill>
            </a:endParaRPr>
          </a:p>
          <a:p>
            <a:pPr marL="0" indent="0">
              <a:buNone/>
            </a:pPr>
            <a:r>
              <a:rPr lang="et-EE" sz="2000" b="1" dirty="0">
                <a:solidFill>
                  <a:schemeClr val="accent6">
                    <a:lumMod val="50000"/>
                  </a:schemeClr>
                </a:solidFill>
              </a:rPr>
              <a:t>Strateegiline juhtimine on protsess, mille kaudu organisatsioon määrab oma pikaajalise suuna, loob konkurentsieelise ja juhib muutusi.</a:t>
            </a:r>
            <a:endParaRPr lang="et-EE" sz="3200" b="1" dirty="0">
              <a:solidFill>
                <a:schemeClr val="accent6">
                  <a:lumMod val="50000"/>
                </a:schemeClr>
              </a:solidFill>
            </a:endParaRPr>
          </a:p>
          <a:p>
            <a:pPr marL="0" indent="0">
              <a:buNone/>
            </a:pPr>
            <a:endParaRPr lang="et-EE" sz="1900" b="1" dirty="0">
              <a:solidFill>
                <a:schemeClr val="accent6">
                  <a:lumMod val="50000"/>
                </a:schemeClr>
              </a:solidFill>
            </a:endParaRPr>
          </a:p>
          <a:p>
            <a:pPr marL="0" indent="0">
              <a:buNone/>
            </a:pPr>
            <a:r>
              <a:rPr lang="et-EE" sz="1900" b="1" dirty="0">
                <a:solidFill>
                  <a:schemeClr val="accent6">
                    <a:lumMod val="50000"/>
                  </a:schemeClr>
                </a:solidFill>
              </a:rPr>
              <a:t>Strateegiline juhtimine on otsuste ja tegevuste kogum, mis määrab organisatsiooni pikaajalise tulemuslikkuse</a:t>
            </a:r>
            <a:r>
              <a:rPr lang="et-EE" sz="1900" dirty="0"/>
              <a:t>, sh:</a:t>
            </a:r>
          </a:p>
          <a:p>
            <a:pPr>
              <a:lnSpc>
                <a:spcPct val="100000"/>
              </a:lnSpc>
              <a:spcBef>
                <a:spcPts val="0"/>
              </a:spcBef>
              <a:buFont typeface="Calibri" panose="020F0502020204030204" pitchFamily="34" charset="0"/>
              <a:buChar char="₋"/>
            </a:pPr>
            <a:r>
              <a:rPr lang="et-EE" sz="1700" dirty="0"/>
              <a:t>strateegiline analüüs</a:t>
            </a:r>
          </a:p>
          <a:p>
            <a:pPr>
              <a:lnSpc>
                <a:spcPct val="100000"/>
              </a:lnSpc>
              <a:spcBef>
                <a:spcPts val="0"/>
              </a:spcBef>
              <a:buFont typeface="Calibri" panose="020F0502020204030204" pitchFamily="34" charset="0"/>
              <a:buChar char="₋"/>
            </a:pPr>
            <a:r>
              <a:rPr lang="et-EE" sz="1700" dirty="0"/>
              <a:t>strateegiline valik</a:t>
            </a:r>
          </a:p>
          <a:p>
            <a:pPr>
              <a:lnSpc>
                <a:spcPct val="100000"/>
              </a:lnSpc>
              <a:spcBef>
                <a:spcPts val="0"/>
              </a:spcBef>
              <a:buFont typeface="Calibri" panose="020F0502020204030204" pitchFamily="34" charset="0"/>
              <a:buChar char="₋"/>
            </a:pPr>
            <a:r>
              <a:rPr lang="et-EE" sz="1700" dirty="0"/>
              <a:t>strateegia elluviimine</a:t>
            </a:r>
          </a:p>
          <a:p>
            <a:pPr marL="0" indent="0">
              <a:lnSpc>
                <a:spcPct val="100000"/>
              </a:lnSpc>
              <a:spcBef>
                <a:spcPts val="0"/>
              </a:spcBef>
              <a:buNone/>
            </a:pPr>
            <a:r>
              <a:rPr lang="et-EE" sz="1700" dirty="0"/>
              <a:t>ning hõlmates:</a:t>
            </a:r>
          </a:p>
          <a:p>
            <a:pPr>
              <a:lnSpc>
                <a:spcPct val="100000"/>
              </a:lnSpc>
              <a:spcBef>
                <a:spcPts val="0"/>
              </a:spcBef>
              <a:buFont typeface="Calibri" panose="020F0502020204030204" pitchFamily="34" charset="0"/>
              <a:buChar char="⁻"/>
            </a:pPr>
            <a:r>
              <a:rPr lang="et-EE" sz="1700" dirty="0"/>
              <a:t>keskkonna analüüsi</a:t>
            </a:r>
          </a:p>
          <a:p>
            <a:pPr>
              <a:lnSpc>
                <a:spcPct val="100000"/>
              </a:lnSpc>
              <a:spcBef>
                <a:spcPts val="0"/>
              </a:spcBef>
              <a:buFont typeface="Calibri" panose="020F0502020204030204" pitchFamily="34" charset="0"/>
              <a:buChar char="⁻"/>
            </a:pPr>
            <a:r>
              <a:rPr lang="et-EE" sz="1700" dirty="0"/>
              <a:t>konkurentsi mõistmist</a:t>
            </a:r>
          </a:p>
          <a:p>
            <a:pPr>
              <a:lnSpc>
                <a:spcPct val="100000"/>
              </a:lnSpc>
              <a:spcBef>
                <a:spcPts val="0"/>
              </a:spcBef>
              <a:buFont typeface="Calibri" panose="020F0502020204030204" pitchFamily="34" charset="0"/>
              <a:buChar char="⁻"/>
            </a:pPr>
            <a:r>
              <a:rPr lang="et-EE" sz="1700" dirty="0"/>
              <a:t>innovatsiooni</a:t>
            </a:r>
          </a:p>
          <a:p>
            <a:pPr>
              <a:lnSpc>
                <a:spcPct val="100000"/>
              </a:lnSpc>
              <a:spcBef>
                <a:spcPts val="0"/>
              </a:spcBef>
              <a:buFont typeface="Calibri" panose="020F0502020204030204" pitchFamily="34" charset="0"/>
              <a:buChar char="⁻"/>
            </a:pPr>
            <a:r>
              <a:rPr lang="et-EE" sz="1700" dirty="0"/>
              <a:t>muutuste juhtimist</a:t>
            </a:r>
          </a:p>
          <a:p>
            <a:pPr>
              <a:lnSpc>
                <a:spcPct val="100000"/>
              </a:lnSpc>
              <a:spcBef>
                <a:spcPts val="0"/>
              </a:spcBef>
              <a:buFont typeface="Calibri" panose="020F0502020204030204" pitchFamily="34" charset="0"/>
              <a:buChar char="⁻"/>
            </a:pPr>
            <a:r>
              <a:rPr lang="et-EE" sz="1700" dirty="0"/>
              <a:t>kultuuri kujundamist</a:t>
            </a:r>
          </a:p>
          <a:p>
            <a:pPr marL="0" indent="0">
              <a:buNone/>
            </a:pPr>
            <a:endParaRPr lang="et-EE" sz="1900" b="1" dirty="0">
              <a:solidFill>
                <a:schemeClr val="accent6">
                  <a:lumMod val="75000"/>
                </a:schemeClr>
              </a:solidFill>
            </a:endParaRPr>
          </a:p>
          <a:p>
            <a:pPr marL="0" indent="0">
              <a:buNone/>
            </a:pPr>
            <a:r>
              <a:rPr lang="et-EE" sz="1900" b="1" dirty="0">
                <a:solidFill>
                  <a:schemeClr val="accent6">
                    <a:lumMod val="50000"/>
                  </a:schemeClr>
                </a:solidFill>
              </a:rPr>
              <a:t>Strateegilise juhtimisega tagatakse, et organisatsiooni unikaalsed ressursid loovad kestva konkurentsieelise.</a:t>
            </a:r>
          </a:p>
          <a:p>
            <a:pPr marL="0" indent="0">
              <a:buNone/>
            </a:pPr>
            <a:endParaRPr lang="et-EE" b="1" dirty="0">
              <a:solidFill>
                <a:schemeClr val="accent6">
                  <a:lumMod val="75000"/>
                </a:schemeClr>
              </a:solidFill>
            </a:endParaRPr>
          </a:p>
        </p:txBody>
      </p:sp>
    </p:spTree>
    <p:extLst>
      <p:ext uri="{BB962C8B-B14F-4D97-AF65-F5344CB8AC3E}">
        <p14:creationId xmlns:p14="http://schemas.microsoft.com/office/powerpoint/2010/main" val="4017967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327171" y="231924"/>
            <a:ext cx="10515600" cy="371880"/>
          </a:xfrm>
        </p:spPr>
        <p:txBody>
          <a:bodyPr>
            <a:normAutofit/>
          </a:bodyPr>
          <a:lstStyle/>
          <a:p>
            <a:r>
              <a:rPr lang="et-EE" sz="2000" b="1" dirty="0">
                <a:solidFill>
                  <a:schemeClr val="accent6">
                    <a:lumMod val="50000"/>
                  </a:schemeClr>
                </a:solidFill>
                <a:latin typeface="+mn-lt"/>
              </a:rPr>
              <a:t>Strateegilise mõtlemise ja juhtimise ajatelg</a:t>
            </a:r>
          </a:p>
        </p:txBody>
      </p:sp>
      <p:sp>
        <p:nvSpPr>
          <p:cNvPr id="3" name="Sisu kohatäide 2">
            <a:extLst>
              <a:ext uri="{FF2B5EF4-FFF2-40B4-BE49-F238E27FC236}">
                <a16:creationId xmlns:a16="http://schemas.microsoft.com/office/drawing/2014/main" id="{763CD656-5B0D-4E6C-ADD8-296B0C7488AB}"/>
              </a:ext>
            </a:extLst>
          </p:cNvPr>
          <p:cNvSpPr>
            <a:spLocks noGrp="1"/>
          </p:cNvSpPr>
          <p:nvPr>
            <p:ph idx="1"/>
          </p:nvPr>
        </p:nvSpPr>
        <p:spPr>
          <a:xfrm>
            <a:off x="251668" y="805138"/>
            <a:ext cx="11652309" cy="5847331"/>
          </a:xfrm>
        </p:spPr>
        <p:txBody>
          <a:bodyPr>
            <a:normAutofit/>
          </a:bodyPr>
          <a:lstStyle/>
          <a:p>
            <a:pPr marL="0" indent="0">
              <a:buNone/>
            </a:pPr>
            <a:endParaRPr lang="et-EE"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600" dirty="0"/>
          </a:p>
          <a:p>
            <a:pPr marL="0" indent="0">
              <a:buNone/>
            </a:pPr>
            <a:endParaRPr lang="et-EE" sz="1500" dirty="0"/>
          </a:p>
          <a:p>
            <a:pPr marL="0" indent="0">
              <a:buNone/>
            </a:pPr>
            <a:endParaRPr lang="et-EE" sz="1500" dirty="0"/>
          </a:p>
          <a:p>
            <a:pPr marL="0" indent="0">
              <a:buNone/>
            </a:pPr>
            <a:endParaRPr lang="et-EE" sz="1500" dirty="0"/>
          </a:p>
          <a:p>
            <a:pPr marL="0" indent="0">
              <a:buNone/>
            </a:pPr>
            <a:endParaRPr lang="et-EE" sz="1500" dirty="0"/>
          </a:p>
          <a:p>
            <a:pPr marL="0" indent="0">
              <a:buNone/>
            </a:pPr>
            <a:endParaRPr lang="et-EE" sz="1500" dirty="0"/>
          </a:p>
          <a:p>
            <a:pPr marL="0" indent="0">
              <a:lnSpc>
                <a:spcPct val="120000"/>
              </a:lnSpc>
              <a:spcBef>
                <a:spcPts val="0"/>
              </a:spcBef>
              <a:buNone/>
            </a:pPr>
            <a:endParaRPr lang="et-EE" sz="1500" dirty="0"/>
          </a:p>
        </p:txBody>
      </p:sp>
      <p:graphicFrame>
        <p:nvGraphicFramePr>
          <p:cNvPr id="4" name="Tabel 4">
            <a:extLst>
              <a:ext uri="{FF2B5EF4-FFF2-40B4-BE49-F238E27FC236}">
                <a16:creationId xmlns:a16="http://schemas.microsoft.com/office/drawing/2014/main" id="{88E23D49-1067-48CC-BF3D-4023A14B1716}"/>
              </a:ext>
            </a:extLst>
          </p:cNvPr>
          <p:cNvGraphicFramePr>
            <a:graphicFrameLocks noGrp="1"/>
          </p:cNvGraphicFramePr>
          <p:nvPr>
            <p:extLst>
              <p:ext uri="{D42A27DB-BD31-4B8C-83A1-F6EECF244321}">
                <p14:modId xmlns:p14="http://schemas.microsoft.com/office/powerpoint/2010/main" val="2720525712"/>
              </p:ext>
            </p:extLst>
          </p:nvPr>
        </p:nvGraphicFramePr>
        <p:xfrm>
          <a:off x="144058" y="702889"/>
          <a:ext cx="11860588" cy="4541520"/>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3521563050"/>
                    </a:ext>
                  </a:extLst>
                </a:gridCol>
                <a:gridCol w="1400961">
                  <a:extLst>
                    <a:ext uri="{9D8B030D-6E8A-4147-A177-3AD203B41FA5}">
                      <a16:colId xmlns:a16="http://schemas.microsoft.com/office/drawing/2014/main" val="762898991"/>
                    </a:ext>
                  </a:extLst>
                </a:gridCol>
                <a:gridCol w="1526796">
                  <a:extLst>
                    <a:ext uri="{9D8B030D-6E8A-4147-A177-3AD203B41FA5}">
                      <a16:colId xmlns:a16="http://schemas.microsoft.com/office/drawing/2014/main" val="3701008447"/>
                    </a:ext>
                  </a:extLst>
                </a:gridCol>
                <a:gridCol w="1526797">
                  <a:extLst>
                    <a:ext uri="{9D8B030D-6E8A-4147-A177-3AD203B41FA5}">
                      <a16:colId xmlns:a16="http://schemas.microsoft.com/office/drawing/2014/main" val="1472508715"/>
                    </a:ext>
                  </a:extLst>
                </a:gridCol>
                <a:gridCol w="1275126">
                  <a:extLst>
                    <a:ext uri="{9D8B030D-6E8A-4147-A177-3AD203B41FA5}">
                      <a16:colId xmlns:a16="http://schemas.microsoft.com/office/drawing/2014/main" val="797363204"/>
                    </a:ext>
                  </a:extLst>
                </a:gridCol>
                <a:gridCol w="1350628">
                  <a:extLst>
                    <a:ext uri="{9D8B030D-6E8A-4147-A177-3AD203B41FA5}">
                      <a16:colId xmlns:a16="http://schemas.microsoft.com/office/drawing/2014/main" val="566975563"/>
                    </a:ext>
                  </a:extLst>
                </a:gridCol>
                <a:gridCol w="1526796">
                  <a:extLst>
                    <a:ext uri="{9D8B030D-6E8A-4147-A177-3AD203B41FA5}">
                      <a16:colId xmlns:a16="http://schemas.microsoft.com/office/drawing/2014/main" val="2655463016"/>
                    </a:ext>
                  </a:extLst>
                </a:gridCol>
                <a:gridCol w="1468074">
                  <a:extLst>
                    <a:ext uri="{9D8B030D-6E8A-4147-A177-3AD203B41FA5}">
                      <a16:colId xmlns:a16="http://schemas.microsoft.com/office/drawing/2014/main" val="1099246601"/>
                    </a:ext>
                  </a:extLst>
                </a:gridCol>
                <a:gridCol w="1577130">
                  <a:extLst>
                    <a:ext uri="{9D8B030D-6E8A-4147-A177-3AD203B41FA5}">
                      <a16:colId xmlns:a16="http://schemas.microsoft.com/office/drawing/2014/main" val="4155811926"/>
                    </a:ext>
                  </a:extLst>
                </a:gridCol>
              </a:tblGrid>
              <a:tr h="963011">
                <a:tc>
                  <a:txBody>
                    <a:bodyPr/>
                    <a:lstStyle/>
                    <a:p>
                      <a:pPr algn="ctr"/>
                      <a:r>
                        <a:rPr lang="et-EE" sz="1300" dirty="0"/>
                        <a:t>koolkond</a:t>
                      </a:r>
                    </a:p>
                  </a:txBody>
                  <a:tcPr vert="vert27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300" dirty="0"/>
                        <a:t>Antiikaeg (500 eKr)</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300" dirty="0"/>
                        <a:t>– </a:t>
                      </a:r>
                      <a:r>
                        <a:rPr lang="et-EE" sz="1300" b="1" dirty="0"/>
                        <a:t>militaarne strateegiline mõtlemine</a:t>
                      </a:r>
                      <a:endParaRPr lang="et-EE" sz="130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300" dirty="0"/>
                        <a:t>1500–1700.saj. -</a:t>
                      </a:r>
                      <a:r>
                        <a:rPr lang="et-EE" sz="1300" b="1" i="0" u="none" dirty="0">
                          <a:latin typeface="+mn-lt"/>
                        </a:rPr>
                        <a:t>Riigivalitsemine ja sõjandus</a:t>
                      </a:r>
                      <a:endParaRPr lang="et-EE" sz="1300" b="0" i="0" u="none"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300" b="0" i="0" u="none" dirty="0">
                        <a:latin typeface="+mn-lt"/>
                      </a:endParaRPr>
                    </a:p>
                    <a:p>
                      <a:endParaRPr lang="et-EE" sz="1300" b="0" i="0" u="none" dirty="0">
                        <a:latin typeface="+mn-lt"/>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n-NO" sz="1300" b="0" i="0" u="none" dirty="0">
                          <a:latin typeface="+mn-lt"/>
                        </a:rPr>
                        <a:t>18.–19.</a:t>
                      </a:r>
                      <a:r>
                        <a:rPr lang="et-EE" sz="1300" b="0" i="0" u="none" dirty="0">
                          <a:latin typeface="+mn-lt"/>
                        </a:rPr>
                        <a:t>saj.</a:t>
                      </a:r>
                      <a:r>
                        <a:rPr lang="nn-NO" sz="1300" b="0" i="0" u="none" dirty="0">
                          <a:latin typeface="+mn-lt"/>
                        </a:rPr>
                        <a:t> – </a:t>
                      </a:r>
                      <a:r>
                        <a:rPr lang="et-EE" sz="1300" b="1" i="0" u="none" dirty="0">
                          <a:latin typeface="+mn-lt"/>
                        </a:rPr>
                        <a:t>K</a:t>
                      </a:r>
                      <a:r>
                        <a:rPr lang="nn-NO" sz="1300" b="1" i="0" u="none" dirty="0">
                          <a:latin typeface="+mn-lt"/>
                        </a:rPr>
                        <a:t>lassikaline militaarstrateegia</a:t>
                      </a:r>
                      <a:br>
                        <a:rPr lang="nn-NO" sz="1300" b="0" i="0" u="none" dirty="0">
                          <a:latin typeface="+mn-lt"/>
                        </a:rPr>
                      </a:br>
                      <a:endParaRPr lang="et-EE" sz="1300" b="0" i="0" u="none" dirty="0">
                        <a:latin typeface="+mn-lt"/>
                      </a:endParaRPr>
                    </a:p>
                  </a:txBody>
                  <a:tcPr>
                    <a:solidFill>
                      <a:schemeClr val="bg1">
                        <a:lumMod val="95000"/>
                      </a:schemeClr>
                    </a:solidFill>
                  </a:tcPr>
                </a:tc>
                <a:tc>
                  <a:txBody>
                    <a:bodyPr/>
                    <a:lstStyle/>
                    <a:p>
                      <a:r>
                        <a:rPr lang="et-EE" sz="1300" dirty="0"/>
                        <a:t>1950ndad – </a:t>
                      </a:r>
                      <a:r>
                        <a:rPr lang="et-EE" sz="1300" b="1" dirty="0"/>
                        <a:t>pikaajaline planeerimine</a:t>
                      </a:r>
                    </a:p>
                    <a:p>
                      <a:pPr marL="0" indent="0">
                        <a:buNone/>
                      </a:pPr>
                      <a:r>
                        <a:rPr lang="et-EE" sz="1300" dirty="0"/>
                        <a:t>→ Disaini koolkond </a:t>
                      </a:r>
                    </a:p>
                    <a:p>
                      <a:endParaRPr lang="et-EE" sz="1300" dirty="0"/>
                    </a:p>
                  </a:txBody>
                  <a:tcPr>
                    <a:solidFill>
                      <a:schemeClr val="bg1">
                        <a:lumMod val="95000"/>
                      </a:schemeClr>
                    </a:solidFill>
                  </a:tcPr>
                </a:tc>
                <a:tc>
                  <a:txBody>
                    <a:bodyPr/>
                    <a:lstStyle/>
                    <a:p>
                      <a:r>
                        <a:rPr lang="et-EE" sz="1300" dirty="0"/>
                        <a:t>1970ndad – </a:t>
                      </a:r>
                      <a:r>
                        <a:rPr lang="et-EE" sz="1300" b="1" dirty="0"/>
                        <a:t>strateegiline planeerimine</a:t>
                      </a:r>
                    </a:p>
                    <a:p>
                      <a:pPr marL="0" indent="0">
                        <a:buNone/>
                      </a:pPr>
                      <a:r>
                        <a:rPr lang="et-EE" sz="1300" dirty="0"/>
                        <a:t>→ Planeerimise koolkond </a:t>
                      </a:r>
                    </a:p>
                    <a:p>
                      <a:endParaRPr lang="et-EE" sz="1300" dirty="0"/>
                    </a:p>
                  </a:txBody>
                  <a:tcPr>
                    <a:solidFill>
                      <a:schemeClr val="bg1">
                        <a:lumMod val="95000"/>
                      </a:schemeClr>
                    </a:solidFill>
                  </a:tcPr>
                </a:tc>
                <a:tc>
                  <a:txBody>
                    <a:bodyPr/>
                    <a:lstStyle/>
                    <a:p>
                      <a:r>
                        <a:rPr lang="et-EE" sz="1300" dirty="0"/>
                        <a:t>1980ndad –</a:t>
                      </a:r>
                      <a:r>
                        <a:rPr lang="et-EE" sz="1300" b="1" dirty="0"/>
                        <a:t>positsioneerimine</a:t>
                      </a:r>
                      <a:r>
                        <a:rPr lang="et-EE" sz="1300" dirty="0"/>
                        <a:t> → Positsioneerimise koolkond (esindaja: Porter ****)</a:t>
                      </a:r>
                    </a:p>
                  </a:txBody>
                  <a:tcPr>
                    <a:solidFill>
                      <a:schemeClr val="bg1">
                        <a:lumMod val="95000"/>
                      </a:schemeClr>
                    </a:solidFill>
                  </a:tcPr>
                </a:tc>
                <a:tc>
                  <a:txBody>
                    <a:bodyPr/>
                    <a:lstStyle/>
                    <a:p>
                      <a:r>
                        <a:rPr lang="et-EE" sz="1300" dirty="0"/>
                        <a:t>1990-2000ndad – </a:t>
                      </a:r>
                      <a:r>
                        <a:rPr lang="et-EE" sz="1300" b="1" dirty="0"/>
                        <a:t>kujundav strateegia</a:t>
                      </a:r>
                    </a:p>
                    <a:p>
                      <a:pPr marL="0" indent="0">
                        <a:buNone/>
                      </a:pPr>
                      <a:r>
                        <a:rPr lang="et-EE" sz="1300" dirty="0"/>
                        <a:t>→ Õppimise ja kognitiivne koolkond</a:t>
                      </a:r>
                    </a:p>
                    <a:p>
                      <a:endParaRPr lang="et-EE" sz="1300" dirty="0"/>
                    </a:p>
                  </a:txBody>
                  <a:tcPr>
                    <a:solidFill>
                      <a:schemeClr val="bg1">
                        <a:lumMod val="95000"/>
                      </a:schemeClr>
                    </a:solidFill>
                  </a:tcPr>
                </a:tc>
                <a:tc>
                  <a:txBody>
                    <a:bodyPr/>
                    <a:lstStyle/>
                    <a:p>
                      <a:r>
                        <a:rPr lang="et-EE" sz="1300" dirty="0"/>
                        <a:t>Tänapäev – </a:t>
                      </a:r>
                      <a:r>
                        <a:rPr lang="et-EE" sz="1300" b="1" dirty="0"/>
                        <a:t>dünaamiline ja kontekstipõhine strateegia</a:t>
                      </a:r>
                    </a:p>
                    <a:p>
                      <a:pPr marL="0" indent="0">
                        <a:buNone/>
                      </a:pPr>
                      <a:r>
                        <a:rPr lang="et-EE" sz="1300" dirty="0"/>
                        <a:t>→ Keskkonna ja konfiguratsiooni koolkond </a:t>
                      </a:r>
                    </a:p>
                  </a:txBody>
                  <a:tcPr>
                    <a:solidFill>
                      <a:schemeClr val="bg1">
                        <a:lumMod val="95000"/>
                      </a:schemeClr>
                    </a:solidFill>
                  </a:tcPr>
                </a:tc>
                <a:extLst>
                  <a:ext uri="{0D108BD9-81ED-4DB2-BD59-A6C34878D82A}">
                    <a16:rowId xmlns:a16="http://schemas.microsoft.com/office/drawing/2014/main" val="3414081"/>
                  </a:ext>
                </a:extLst>
              </a:tr>
              <a:tr h="2962415">
                <a:tc>
                  <a:txBody>
                    <a:bodyPr/>
                    <a:lstStyle/>
                    <a:p>
                      <a:pPr algn="ctr"/>
                      <a:r>
                        <a:rPr lang="et-EE" sz="1300" dirty="0"/>
                        <a:t>Iseloomulikud tunnused</a:t>
                      </a:r>
                    </a:p>
                  </a:txBody>
                  <a:tcPr vert="vert270" anchor="ctr"/>
                </a:tc>
                <a:tc>
                  <a:txBody>
                    <a:bodyPr/>
                    <a:lstStyle/>
                    <a:p>
                      <a:pPr marL="285750" indent="-285750">
                        <a:buFont typeface="Calibri" panose="020F0502020204030204" pitchFamily="34" charset="0"/>
                        <a:buChar char="⁻"/>
                      </a:pPr>
                      <a:r>
                        <a:rPr lang="et-EE" sz="1300" noProof="0" dirty="0"/>
                        <a:t>strateegia kui kaudne ja nutikas tegutsemine</a:t>
                      </a:r>
                    </a:p>
                    <a:p>
                      <a:pPr marL="285750" indent="-285750">
                        <a:buFont typeface="Calibri" panose="020F0502020204030204" pitchFamily="34" charset="0"/>
                        <a:buChar char="⁻"/>
                      </a:pPr>
                      <a:r>
                        <a:rPr lang="et-EE" sz="1300" noProof="0" dirty="0"/>
                        <a:t>vastase, iseenda ja keskkonna tundmine</a:t>
                      </a:r>
                    </a:p>
                    <a:p>
                      <a:pPr marL="285750" indent="-285750">
                        <a:buFont typeface="Calibri" panose="020F0502020204030204" pitchFamily="34" charset="0"/>
                        <a:buChar char="⁻"/>
                      </a:pPr>
                      <a:r>
                        <a:rPr lang="et-EE" sz="1300" noProof="0" dirty="0"/>
                        <a:t>võidu saavutamine ka ilma otsese</a:t>
                      </a:r>
                      <a:r>
                        <a:rPr lang="et-EE" sz="1200" noProof="0" dirty="0"/>
                        <a:t> </a:t>
                      </a:r>
                      <a:r>
                        <a:rPr lang="et-EE" sz="1300" noProof="0" dirty="0"/>
                        <a:t>lahinguta</a:t>
                      </a:r>
                    </a:p>
                  </a:txBody>
                  <a:tcPr/>
                </a:tc>
                <a:tc>
                  <a:txBody>
                    <a:bodyPr/>
                    <a:lstStyle/>
                    <a:p>
                      <a:pPr marL="285750" indent="-285750">
                        <a:buFont typeface="Calibri" panose="020F0502020204030204" pitchFamily="34" charset="0"/>
                        <a:buChar char="⁻"/>
                      </a:pPr>
                      <a:r>
                        <a:rPr lang="et-EE" sz="1300" dirty="0"/>
                        <a:t>s</a:t>
                      </a:r>
                      <a:r>
                        <a:rPr lang="nn-NO" sz="1300" dirty="0"/>
                        <a:t>trateegilised otsused koonduvad ühte isikusse (valitseja)</a:t>
                      </a:r>
                      <a:endParaRPr lang="et-EE" sz="1300" dirty="0"/>
                    </a:p>
                    <a:p>
                      <a:pPr marL="285750" indent="-285750">
                        <a:buFont typeface="Calibri" panose="020F0502020204030204" pitchFamily="34" charset="0"/>
                        <a:buChar char="⁻"/>
                      </a:pPr>
                      <a:r>
                        <a:rPr lang="et-EE" sz="1300" dirty="0"/>
                        <a:t>strateegiline mõtlemine riigi ja sõjalise võimu tasandil </a:t>
                      </a:r>
                    </a:p>
                    <a:p>
                      <a:pPr marL="285750" indent="-285750">
                        <a:buFont typeface="Calibri" panose="020F0502020204030204" pitchFamily="34" charset="0"/>
                        <a:buChar char="⁻"/>
                      </a:pPr>
                      <a:r>
                        <a:rPr lang="et-EE" sz="1300" dirty="0"/>
                        <a:t>hierarhia, käsuliin, distsipliin </a:t>
                      </a:r>
                    </a:p>
                    <a:p>
                      <a:pPr marL="285750" indent="-285750">
                        <a:buFont typeface="Calibri" panose="020F0502020204030204" pitchFamily="34" charset="0"/>
                        <a:buChar char="⁻"/>
                      </a:pPr>
                      <a:endParaRPr lang="et-EE" sz="1300" dirty="0"/>
                    </a:p>
                  </a:txBody>
                  <a:tcPr/>
                </a:tc>
                <a:tc>
                  <a:txBody>
                    <a:bodyPr/>
                    <a:lstStyle/>
                    <a:p>
                      <a:pPr marL="285750" indent="-285750">
                        <a:buFont typeface="Calibri" panose="020F0502020204030204" pitchFamily="34" charset="0"/>
                        <a:buChar char="₋"/>
                      </a:pPr>
                      <a:r>
                        <a:rPr lang="et-EE" sz="1300" dirty="0"/>
                        <a:t>tööstus- </a:t>
                      </a:r>
                    </a:p>
                    <a:p>
                      <a:pPr marL="285750" indent="-285750">
                        <a:buFont typeface="Calibri" panose="020F0502020204030204" pitchFamily="34" charset="0"/>
                        <a:buChar char="₋"/>
                      </a:pPr>
                      <a:r>
                        <a:rPr lang="et-EE" sz="1300" dirty="0"/>
                        <a:t>revolutsioon</a:t>
                      </a:r>
                    </a:p>
                    <a:p>
                      <a:pPr marL="285750" indent="-285750">
                        <a:buFont typeface="Calibri" panose="020F0502020204030204" pitchFamily="34" charset="0"/>
                        <a:buChar char="₋"/>
                      </a:pPr>
                      <a:r>
                        <a:rPr lang="et-EE" sz="1300" dirty="0"/>
                        <a:t>suurte </a:t>
                      </a:r>
                      <a:r>
                        <a:rPr lang="et-EE" sz="1300" dirty="0" err="1"/>
                        <a:t>organisatsi-oonide</a:t>
                      </a:r>
                      <a:r>
                        <a:rPr lang="et-EE" sz="1300" dirty="0"/>
                        <a:t> tekkimine</a:t>
                      </a:r>
                    </a:p>
                    <a:p>
                      <a:pPr marL="285750" indent="-285750">
                        <a:buFont typeface="Calibri" panose="020F0502020204030204" pitchFamily="34" charset="0"/>
                        <a:buChar char="₋"/>
                      </a:pPr>
                      <a:r>
                        <a:rPr lang="et-EE" sz="1300" dirty="0"/>
                        <a:t>vajadus planeerimise ja juhtimise järele</a:t>
                      </a:r>
                    </a:p>
                    <a:p>
                      <a:pPr marL="285750" indent="-285750">
                        <a:buFont typeface="Calibri" panose="020F0502020204030204" pitchFamily="34" charset="0"/>
                        <a:buChar char="₋"/>
                      </a:pPr>
                      <a:r>
                        <a:rPr lang="et-EE" sz="1300" dirty="0"/>
                        <a:t>Militaar-loogika ülekandumine tsiviilorganisatsioonidesse</a:t>
                      </a:r>
                    </a:p>
                    <a:p>
                      <a:endParaRPr lang="et-EE"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Tulevik on prognoositav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Selge ja pikavaateline strateegia</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stabiilse keskkonna-eeldus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pikad plaanid ja prognoosid muutuvas keskkonnas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detailne analüüs ja eelarvestamine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t-EE" sz="1300" dirty="0"/>
                        <a:t>Valikute alternatiiv</a:t>
                      </a:r>
                    </a:p>
                  </a:txBody>
                  <a:tcPr/>
                </a:tc>
                <a:tc>
                  <a:txBody>
                    <a:bodyPr/>
                    <a:lstStyle/>
                    <a:p>
                      <a:pPr marL="285750" indent="-285750">
                        <a:buFont typeface="Calibri" panose="020F0502020204030204" pitchFamily="34" charset="0"/>
                        <a:buChar char="⁻"/>
                      </a:pPr>
                      <a:r>
                        <a:rPr lang="et-EE" sz="1300" dirty="0"/>
                        <a:t>selged strateegilised valikud ja kompromissid</a:t>
                      </a:r>
                    </a:p>
                    <a:p>
                      <a:pPr marL="285750" indent="-285750">
                        <a:buFont typeface="Calibri" panose="020F0502020204030204" pitchFamily="34" charset="0"/>
                        <a:buChar char="⁻"/>
                      </a:pPr>
                      <a:r>
                        <a:rPr lang="et-EE" sz="1300" dirty="0"/>
                        <a:t>konkurents kui keskne jõud</a:t>
                      </a:r>
                    </a:p>
                    <a:p>
                      <a:pPr marL="285750" indent="-285750">
                        <a:buFont typeface="Calibri" panose="020F0502020204030204" pitchFamily="34" charset="0"/>
                        <a:buChar char="⁻"/>
                      </a:pPr>
                      <a:r>
                        <a:rPr lang="et-EE" sz="1300" dirty="0"/>
                        <a:t>rõhk väliskeskkonnal (turg, konkurendid)</a:t>
                      </a:r>
                    </a:p>
                  </a:txBody>
                  <a:tcPr/>
                </a:tc>
                <a:tc>
                  <a:txBody>
                    <a:bodyPr/>
                    <a:lstStyle/>
                    <a:p>
                      <a:pPr marL="285750" indent="-285750">
                        <a:buFont typeface="Calibri" panose="020F0502020204030204" pitchFamily="34" charset="0"/>
                        <a:buChar char="⁻"/>
                      </a:pPr>
                      <a:r>
                        <a:rPr lang="et-EE" sz="1300" dirty="0"/>
                        <a:t>Uued ärimudelid ja väärtuspakkumised</a:t>
                      </a:r>
                    </a:p>
                    <a:p>
                      <a:pPr marL="285750" indent="-285750">
                        <a:buFont typeface="Calibri" panose="020F0502020204030204" pitchFamily="34" charset="0"/>
                        <a:buChar char="⁻"/>
                      </a:pPr>
                      <a:r>
                        <a:rPr lang="et-EE" sz="1300" dirty="0"/>
                        <a:t>katse-eksituse meetod</a:t>
                      </a:r>
                    </a:p>
                    <a:p>
                      <a:pPr marL="285750" indent="-285750">
                        <a:buFont typeface="Calibri" panose="020F0502020204030204" pitchFamily="34" charset="0"/>
                        <a:buChar char="⁻"/>
                      </a:pPr>
                      <a:r>
                        <a:rPr lang="et-EE" sz="1300" dirty="0"/>
                        <a:t>organisatsioon kui õppiv süsteem</a:t>
                      </a:r>
                    </a:p>
                    <a:p>
                      <a:pPr marL="285750" indent="-285750">
                        <a:buFont typeface="Calibri" panose="020F0502020204030204" pitchFamily="34" charset="0"/>
                        <a:buChar char="⁻"/>
                      </a:pPr>
                      <a:r>
                        <a:rPr lang="et-EE" sz="1300" dirty="0"/>
                        <a:t>Inimeste tajud, mõttemustrid ja tõlgendused</a:t>
                      </a:r>
                    </a:p>
                    <a:p>
                      <a:pPr marL="285750" indent="-285750">
                        <a:buFont typeface="Calibri" panose="020F0502020204030204" pitchFamily="34" charset="0"/>
                        <a:buChar char="⁻"/>
                      </a:pPr>
                      <a:r>
                        <a:rPr lang="et-EE" sz="1300" dirty="0"/>
                        <a:t>tagasiside ja refleksioon</a:t>
                      </a:r>
                    </a:p>
                  </a:txBody>
                  <a:tcPr/>
                </a:tc>
                <a:tc>
                  <a:txBody>
                    <a:bodyPr/>
                    <a:lstStyle/>
                    <a:p>
                      <a:pPr marL="285750" indent="-285750">
                        <a:buFont typeface="Calibri" panose="020F0502020204030204" pitchFamily="34" charset="0"/>
                        <a:buChar char="⁻"/>
                      </a:pPr>
                      <a:r>
                        <a:rPr lang="et-EE" sz="1300" dirty="0"/>
                        <a:t>keskkond kujundab strateegilisi valikuid</a:t>
                      </a:r>
                    </a:p>
                    <a:p>
                      <a:pPr marL="285750" indent="-285750">
                        <a:buFont typeface="Calibri" panose="020F0502020204030204" pitchFamily="34" charset="0"/>
                        <a:buChar char="⁻"/>
                      </a:pPr>
                      <a:r>
                        <a:rPr lang="et-EE" sz="1300" dirty="0"/>
                        <a:t>pikad stabiilsuse perioodid vahelduvad muutustega</a:t>
                      </a:r>
                    </a:p>
                    <a:p>
                      <a:pPr marL="285750" indent="-285750">
                        <a:buFont typeface="Calibri" panose="020F0502020204030204" pitchFamily="34" charset="0"/>
                        <a:buChar char="⁻"/>
                      </a:pPr>
                      <a:r>
                        <a:rPr lang="et-EE" sz="1300" dirty="0"/>
                        <a:t>strateegilised hüpped ja </a:t>
                      </a:r>
                      <a:r>
                        <a:rPr lang="et-EE" sz="1300" dirty="0" err="1"/>
                        <a:t>ümber-kujundused</a:t>
                      </a:r>
                      <a:endParaRPr lang="et-EE" sz="1300" dirty="0"/>
                    </a:p>
                    <a:p>
                      <a:pPr marL="285750" indent="-285750">
                        <a:buFont typeface="Calibri" panose="020F0502020204030204" pitchFamily="34" charset="0"/>
                        <a:buChar char="⁻"/>
                      </a:pPr>
                      <a:r>
                        <a:rPr lang="et-EE" sz="1300" dirty="0"/>
                        <a:t>erinevate koolkondade kombineerimine</a:t>
                      </a:r>
                    </a:p>
                  </a:txBody>
                  <a:tcPr/>
                </a:tc>
                <a:extLst>
                  <a:ext uri="{0D108BD9-81ED-4DB2-BD59-A6C34878D82A}">
                    <a16:rowId xmlns:a16="http://schemas.microsoft.com/office/drawing/2014/main" val="3392981929"/>
                  </a:ext>
                </a:extLst>
              </a:tr>
            </a:tbl>
          </a:graphicData>
        </a:graphic>
      </p:graphicFrame>
    </p:spTree>
    <p:extLst>
      <p:ext uri="{BB962C8B-B14F-4D97-AF65-F5344CB8AC3E}">
        <p14:creationId xmlns:p14="http://schemas.microsoft.com/office/powerpoint/2010/main" val="52853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Juhtimine versus strateegiline juhtimine</a:t>
            </a:r>
          </a:p>
        </p:txBody>
      </p:sp>
      <p:graphicFrame>
        <p:nvGraphicFramePr>
          <p:cNvPr id="4" name="Sisu kohatäide 3">
            <a:extLst>
              <a:ext uri="{FF2B5EF4-FFF2-40B4-BE49-F238E27FC236}">
                <a16:creationId xmlns:a16="http://schemas.microsoft.com/office/drawing/2014/main" id="{4D39B140-E5D0-4E29-980B-899F00EE4F06}"/>
              </a:ext>
            </a:extLst>
          </p:cNvPr>
          <p:cNvGraphicFramePr>
            <a:graphicFrameLocks noGrp="1"/>
          </p:cNvGraphicFramePr>
          <p:nvPr>
            <p:ph idx="1"/>
            <p:extLst>
              <p:ext uri="{D42A27DB-BD31-4B8C-83A1-F6EECF244321}">
                <p14:modId xmlns:p14="http://schemas.microsoft.com/office/powerpoint/2010/main" val="89523898"/>
              </p:ext>
            </p:extLst>
          </p:nvPr>
        </p:nvGraphicFramePr>
        <p:xfrm>
          <a:off x="622810" y="1200603"/>
          <a:ext cx="10515600" cy="3566160"/>
        </p:xfrm>
        <a:graphic>
          <a:graphicData uri="http://schemas.openxmlformats.org/drawingml/2006/table">
            <a:tbl>
              <a:tblPr/>
              <a:tblGrid>
                <a:gridCol w="5257800">
                  <a:extLst>
                    <a:ext uri="{9D8B030D-6E8A-4147-A177-3AD203B41FA5}">
                      <a16:colId xmlns:a16="http://schemas.microsoft.com/office/drawing/2014/main" val="3004262283"/>
                    </a:ext>
                  </a:extLst>
                </a:gridCol>
                <a:gridCol w="5257800">
                  <a:extLst>
                    <a:ext uri="{9D8B030D-6E8A-4147-A177-3AD203B41FA5}">
                      <a16:colId xmlns:a16="http://schemas.microsoft.com/office/drawing/2014/main" val="312812428"/>
                    </a:ext>
                  </a:extLst>
                </a:gridCol>
              </a:tblGrid>
              <a:tr h="0">
                <a:tc>
                  <a:txBody>
                    <a:bodyPr/>
                    <a:lstStyle/>
                    <a:p>
                      <a:pPr algn="ctr"/>
                      <a:r>
                        <a:rPr lang="et-EE" b="1" dirty="0"/>
                        <a:t>Juhtimine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t-EE" b="1" dirty="0"/>
                        <a:t>Strateegiline juhtimine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10558515"/>
                  </a:ext>
                </a:extLst>
              </a:tr>
              <a:tr h="0">
                <a:tc>
                  <a:txBody>
                    <a:bodyPr/>
                    <a:lstStyle/>
                    <a:p>
                      <a:r>
                        <a:rPr lang="et-EE"/>
                        <a:t>Keskendub igapäevasele tegevusele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Keskendub pikaajalisele suunale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5188155"/>
                  </a:ext>
                </a:extLst>
              </a:tr>
              <a:tr h="0">
                <a:tc>
                  <a:txBody>
                    <a:bodyPr/>
                    <a:lstStyle/>
                    <a:p>
                      <a:r>
                        <a:rPr lang="et-EE" dirty="0"/>
                        <a:t>Lühiajaline perspektiiv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a:t>Pikaajaline perspektiiv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2182057"/>
                  </a:ext>
                </a:extLst>
              </a:tr>
              <a:tr h="0">
                <a:tc>
                  <a:txBody>
                    <a:bodyPr/>
                    <a:lstStyle/>
                    <a:p>
                      <a:r>
                        <a:rPr lang="et-EE"/>
                        <a:t>Tõhususe parandamine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t>Konkurentsieelise loomine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648878"/>
                  </a:ext>
                </a:extLst>
              </a:tr>
              <a:tr h="0">
                <a:tc>
                  <a:txBody>
                    <a:bodyPr/>
                    <a:lstStyle/>
                    <a:p>
                      <a:r>
                        <a:rPr lang="et-EE"/>
                        <a:t>Ressursside haldamine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t>Ressursside strateegiline arendamine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9472391"/>
                  </a:ext>
                </a:extLst>
              </a:tr>
              <a:tr h="0">
                <a:tc>
                  <a:txBody>
                    <a:bodyPr/>
                    <a:lstStyle/>
                    <a:p>
                      <a:r>
                        <a:rPr lang="et-EE"/>
                        <a:t>Operatiivsed otsused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t>Strateegilised otsused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1226978"/>
                  </a:ext>
                </a:extLst>
              </a:tr>
              <a:tr h="182880">
                <a:tc>
                  <a:txBody>
                    <a:bodyPr/>
                    <a:lstStyle/>
                    <a:p>
                      <a:r>
                        <a:rPr lang="et-EE" dirty="0"/>
                        <a:t>Stabiilsuse tagamine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t>Muutustega kohanemine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023908"/>
                  </a:ext>
                </a:extLst>
              </a:tr>
              <a:tr h="225526">
                <a:tc>
                  <a:txBody>
                    <a:bodyPr/>
                    <a:lstStyle/>
                    <a:p>
                      <a:r>
                        <a:rPr lang="et-EE" dirty="0">
                          <a:solidFill>
                            <a:schemeClr val="tx1"/>
                          </a:solidFill>
                        </a:rPr>
                        <a:t>Vastab küsimusel: „Kuidas teha asju õigesti?“</a:t>
                      </a:r>
                      <a:endParaRPr lang="et-E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solidFill>
                            <a:schemeClr val="tx1"/>
                          </a:solidFill>
                        </a:rPr>
                        <a:t>Vastab küsimusele: „Kas me teeme õigeid asju?“</a:t>
                      </a:r>
                      <a:endParaRPr lang="et-E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3646954"/>
                  </a:ext>
                </a:extLst>
              </a:tr>
              <a:tr h="182880">
                <a:tc>
                  <a:txBody>
                    <a:bodyPr/>
                    <a:lstStyle/>
                    <a:p>
                      <a:r>
                        <a:rPr lang="et-EE" dirty="0">
                          <a:solidFill>
                            <a:schemeClr val="tx1"/>
                          </a:solidFill>
                        </a:rPr>
                        <a:t>Keskendub olemasolevate protsesside efektiivsele toimimisele</a:t>
                      </a:r>
                      <a:endParaRPr lang="et-EE"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dirty="0">
                          <a:solidFill>
                            <a:schemeClr val="tx1"/>
                          </a:solidFill>
                        </a:rPr>
                        <a:t>Hõlmab ebakindlust, riskihindamist ja pikaajalist väärtusloomet</a:t>
                      </a:r>
                      <a:endParaRPr lang="et-EE"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2643407"/>
                  </a:ext>
                </a:extLst>
              </a:tr>
            </a:tbl>
          </a:graphicData>
        </a:graphic>
      </p:graphicFrame>
      <p:sp>
        <p:nvSpPr>
          <p:cNvPr id="5" name="Ristkülik 4">
            <a:extLst>
              <a:ext uri="{FF2B5EF4-FFF2-40B4-BE49-F238E27FC236}">
                <a16:creationId xmlns:a16="http://schemas.microsoft.com/office/drawing/2014/main" id="{994F70EB-FDC5-409F-85A8-864192AC85F2}"/>
              </a:ext>
            </a:extLst>
          </p:cNvPr>
          <p:cNvSpPr/>
          <p:nvPr/>
        </p:nvSpPr>
        <p:spPr>
          <a:xfrm>
            <a:off x="622810" y="5212781"/>
            <a:ext cx="10515600" cy="1644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t-EE" dirty="0">
              <a:solidFill>
                <a:schemeClr val="tx1"/>
              </a:solidFill>
            </a:endParaRPr>
          </a:p>
        </p:txBody>
      </p:sp>
      <p:graphicFrame>
        <p:nvGraphicFramePr>
          <p:cNvPr id="9" name="Tabel 9">
            <a:extLst>
              <a:ext uri="{FF2B5EF4-FFF2-40B4-BE49-F238E27FC236}">
                <a16:creationId xmlns:a16="http://schemas.microsoft.com/office/drawing/2014/main" id="{C486855B-1BBD-44C7-8350-1322F537A30E}"/>
              </a:ext>
            </a:extLst>
          </p:cNvPr>
          <p:cNvGraphicFramePr>
            <a:graphicFrameLocks noGrp="1"/>
          </p:cNvGraphicFramePr>
          <p:nvPr>
            <p:extLst>
              <p:ext uri="{D42A27DB-BD31-4B8C-83A1-F6EECF244321}">
                <p14:modId xmlns:p14="http://schemas.microsoft.com/office/powerpoint/2010/main" val="1209273551"/>
              </p:ext>
            </p:extLst>
          </p:nvPr>
        </p:nvGraphicFramePr>
        <p:xfrm>
          <a:off x="689922" y="5383945"/>
          <a:ext cx="10448488" cy="1044132"/>
        </p:xfrm>
        <a:graphic>
          <a:graphicData uri="http://schemas.openxmlformats.org/drawingml/2006/table">
            <a:tbl>
              <a:tblPr firstRow="1" bandRow="1">
                <a:tableStyleId>{5940675A-B579-460E-94D1-54222C63F5DA}</a:tableStyleId>
              </a:tblPr>
              <a:tblGrid>
                <a:gridCol w="3454239">
                  <a:extLst>
                    <a:ext uri="{9D8B030D-6E8A-4147-A177-3AD203B41FA5}">
                      <a16:colId xmlns:a16="http://schemas.microsoft.com/office/drawing/2014/main" val="2003109170"/>
                    </a:ext>
                  </a:extLst>
                </a:gridCol>
                <a:gridCol w="3565322">
                  <a:extLst>
                    <a:ext uri="{9D8B030D-6E8A-4147-A177-3AD203B41FA5}">
                      <a16:colId xmlns:a16="http://schemas.microsoft.com/office/drawing/2014/main" val="2470424922"/>
                    </a:ext>
                  </a:extLst>
                </a:gridCol>
                <a:gridCol w="3428927">
                  <a:extLst>
                    <a:ext uri="{9D8B030D-6E8A-4147-A177-3AD203B41FA5}">
                      <a16:colId xmlns:a16="http://schemas.microsoft.com/office/drawing/2014/main" val="1634865389"/>
                    </a:ext>
                  </a:extLst>
                </a:gridCol>
              </a:tblGrid>
              <a:tr h="281298">
                <a:tc>
                  <a:txBody>
                    <a:bodyPr/>
                    <a:lstStyle/>
                    <a:p>
                      <a:pPr algn="ctr"/>
                      <a:r>
                        <a:rPr lang="et-EE" sz="1700" b="1" dirty="0"/>
                        <a:t>Strateegiline juhtimine</a:t>
                      </a:r>
                      <a:endParaRPr lang="et-EE" sz="1700" b="1" dirty="0">
                        <a:latin typeface="+mn-lt"/>
                      </a:endParaRPr>
                    </a:p>
                  </a:txBody>
                  <a:tcPr>
                    <a:solidFill>
                      <a:schemeClr val="bg1">
                        <a:lumMod val="95000"/>
                      </a:schemeClr>
                    </a:solidFill>
                  </a:tcPr>
                </a:tc>
                <a:tc>
                  <a:txBody>
                    <a:bodyPr/>
                    <a:lstStyle/>
                    <a:p>
                      <a:pPr algn="ctr"/>
                      <a:r>
                        <a:rPr lang="et-EE" sz="1700" b="1" dirty="0"/>
                        <a:t>Taktikaline juhtimine</a:t>
                      </a:r>
                      <a:endParaRPr lang="et-EE" sz="1700" b="1" dirty="0">
                        <a:latin typeface="+mn-lt"/>
                      </a:endParaRPr>
                    </a:p>
                  </a:txBody>
                  <a:tcPr>
                    <a:solidFill>
                      <a:schemeClr val="bg1">
                        <a:lumMod val="95000"/>
                      </a:schemeClr>
                    </a:solidFill>
                  </a:tcPr>
                </a:tc>
                <a:tc>
                  <a:txBody>
                    <a:bodyPr/>
                    <a:lstStyle/>
                    <a:p>
                      <a:pPr algn="ctr"/>
                      <a:r>
                        <a:rPr lang="et-EE" sz="1700" b="1" dirty="0"/>
                        <a:t>Operatiivne juhtimine</a:t>
                      </a:r>
                      <a:endParaRPr lang="et-EE" sz="1700" b="1" dirty="0">
                        <a:latin typeface="+mn-lt"/>
                      </a:endParaRPr>
                    </a:p>
                  </a:txBody>
                  <a:tcPr>
                    <a:solidFill>
                      <a:schemeClr val="bg1">
                        <a:lumMod val="95000"/>
                      </a:schemeClr>
                    </a:solidFill>
                  </a:tcPr>
                </a:tc>
                <a:extLst>
                  <a:ext uri="{0D108BD9-81ED-4DB2-BD59-A6C34878D82A}">
                    <a16:rowId xmlns:a16="http://schemas.microsoft.com/office/drawing/2014/main" val="2862333261"/>
                  </a:ext>
                </a:extLst>
              </a:tr>
              <a:tr h="693612">
                <a:tc>
                  <a:txBody>
                    <a:bodyPr/>
                    <a:lstStyle/>
                    <a:p>
                      <a:r>
                        <a:rPr kumimoji="0" lang="et-EE" altLang="et-EE" sz="1700" b="0" u="none" strike="noStrike" cap="none" normalizeH="0" baseline="0" dirty="0">
                          <a:ln>
                            <a:noFill/>
                          </a:ln>
                          <a:solidFill>
                            <a:schemeClr val="tx1"/>
                          </a:solidFill>
                          <a:effectLst/>
                        </a:rPr>
                        <a:t>Organisatsiooni/üksuse suuna määratlemine</a:t>
                      </a:r>
                      <a:endParaRPr lang="et-EE" sz="17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t-EE" altLang="et-EE" sz="1700" b="0" u="none" strike="noStrike" cap="none" normalizeH="0" baseline="0" dirty="0">
                          <a:ln>
                            <a:noFill/>
                          </a:ln>
                          <a:solidFill>
                            <a:schemeClr val="tx1"/>
                          </a:solidFill>
                          <a:effectLst/>
                        </a:rPr>
                        <a:t>Osakondlikud/meeskondlikud plaanid</a:t>
                      </a:r>
                    </a:p>
                    <a:p>
                      <a:endParaRPr lang="et-EE" sz="17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t-EE" altLang="et-EE" sz="1700" b="0" u="none" strike="noStrike" cap="none" normalizeH="0" baseline="0" dirty="0">
                          <a:ln>
                            <a:noFill/>
                          </a:ln>
                          <a:solidFill>
                            <a:schemeClr val="tx1"/>
                          </a:solidFill>
                          <a:effectLst/>
                        </a:rPr>
                        <a:t>igapäevane töökorraldus, eelarved, ajagraafikud jne</a:t>
                      </a:r>
                      <a:endParaRPr kumimoji="0" lang="et-EE" altLang="et-EE" sz="1700" b="0" i="0" u="none" strike="noStrike" cap="none" normalizeH="0" baseline="0" dirty="0">
                        <a:ln>
                          <a:noFill/>
                        </a:ln>
                        <a:solidFill>
                          <a:schemeClr val="tx1"/>
                        </a:solidFill>
                        <a:effectLst/>
                        <a:latin typeface="+mn-lt"/>
                      </a:endParaRPr>
                    </a:p>
                  </a:txBody>
                  <a:tcPr/>
                </a:tc>
                <a:extLst>
                  <a:ext uri="{0D108BD9-81ED-4DB2-BD59-A6C34878D82A}">
                    <a16:rowId xmlns:a16="http://schemas.microsoft.com/office/drawing/2014/main" val="620190043"/>
                  </a:ext>
                </a:extLst>
              </a:tr>
            </a:tbl>
          </a:graphicData>
        </a:graphic>
      </p:graphicFrame>
    </p:spTree>
    <p:extLst>
      <p:ext uri="{BB962C8B-B14F-4D97-AF65-F5344CB8AC3E}">
        <p14:creationId xmlns:p14="http://schemas.microsoft.com/office/powerpoint/2010/main" val="4171755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8EAA50E-CB89-4D0C-91D1-F534E56CEA0D}"/>
              </a:ext>
            </a:extLst>
          </p:cNvPr>
          <p:cNvSpPr>
            <a:spLocks noGrp="1"/>
          </p:cNvSpPr>
          <p:nvPr>
            <p:ph type="title"/>
          </p:nvPr>
        </p:nvSpPr>
        <p:spPr>
          <a:xfrm>
            <a:off x="838200" y="314791"/>
            <a:ext cx="10515600" cy="566053"/>
          </a:xfrm>
        </p:spPr>
        <p:txBody>
          <a:bodyPr>
            <a:normAutofit/>
          </a:bodyPr>
          <a:lstStyle/>
          <a:p>
            <a:r>
              <a:rPr lang="et-EE" sz="2900" b="1" dirty="0">
                <a:solidFill>
                  <a:schemeClr val="accent6">
                    <a:lumMod val="75000"/>
                  </a:schemeClr>
                </a:solidFill>
                <a:latin typeface="+mn-lt"/>
              </a:rPr>
              <a:t>Strateegiline, taktikaline ja operatiivne juhtimine</a:t>
            </a:r>
          </a:p>
        </p:txBody>
      </p:sp>
      <p:graphicFrame>
        <p:nvGraphicFramePr>
          <p:cNvPr id="4" name="Tabel 4">
            <a:extLst>
              <a:ext uri="{FF2B5EF4-FFF2-40B4-BE49-F238E27FC236}">
                <a16:creationId xmlns:a16="http://schemas.microsoft.com/office/drawing/2014/main" id="{E60AA81F-965F-4689-BA38-CD9E4841B924}"/>
              </a:ext>
            </a:extLst>
          </p:cNvPr>
          <p:cNvGraphicFramePr>
            <a:graphicFrameLocks noGrp="1"/>
          </p:cNvGraphicFramePr>
          <p:nvPr>
            <p:extLst>
              <p:ext uri="{D42A27DB-BD31-4B8C-83A1-F6EECF244321}">
                <p14:modId xmlns:p14="http://schemas.microsoft.com/office/powerpoint/2010/main" val="3005922019"/>
              </p:ext>
            </p:extLst>
          </p:nvPr>
        </p:nvGraphicFramePr>
        <p:xfrm>
          <a:off x="393405" y="1065402"/>
          <a:ext cx="11430000" cy="4677345"/>
        </p:xfrm>
        <a:graphic>
          <a:graphicData uri="http://schemas.openxmlformats.org/drawingml/2006/table">
            <a:tbl>
              <a:tblPr firstRow="1" bandRow="1">
                <a:tableStyleId>{5940675A-B579-460E-94D1-54222C63F5DA}</a:tableStyleId>
              </a:tblPr>
              <a:tblGrid>
                <a:gridCol w="1903228">
                  <a:extLst>
                    <a:ext uri="{9D8B030D-6E8A-4147-A177-3AD203B41FA5}">
                      <a16:colId xmlns:a16="http://schemas.microsoft.com/office/drawing/2014/main" val="2221538171"/>
                    </a:ext>
                  </a:extLst>
                </a:gridCol>
                <a:gridCol w="3125972">
                  <a:extLst>
                    <a:ext uri="{9D8B030D-6E8A-4147-A177-3AD203B41FA5}">
                      <a16:colId xmlns:a16="http://schemas.microsoft.com/office/drawing/2014/main" val="1212913980"/>
                    </a:ext>
                  </a:extLst>
                </a:gridCol>
                <a:gridCol w="3211032">
                  <a:extLst>
                    <a:ext uri="{9D8B030D-6E8A-4147-A177-3AD203B41FA5}">
                      <a16:colId xmlns:a16="http://schemas.microsoft.com/office/drawing/2014/main" val="2692413970"/>
                    </a:ext>
                  </a:extLst>
                </a:gridCol>
                <a:gridCol w="3189768">
                  <a:extLst>
                    <a:ext uri="{9D8B030D-6E8A-4147-A177-3AD203B41FA5}">
                      <a16:colId xmlns:a16="http://schemas.microsoft.com/office/drawing/2014/main" val="2012455668"/>
                    </a:ext>
                  </a:extLst>
                </a:gridCol>
              </a:tblGrid>
              <a:tr h="613345">
                <a:tc>
                  <a:txBody>
                    <a:bodyPr/>
                    <a:lstStyle/>
                    <a:p>
                      <a:pPr algn="ctr"/>
                      <a:endParaRPr lang="et-EE" sz="1600" b="1" dirty="0">
                        <a:latin typeface="+mn-lt"/>
                      </a:endParaRP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t-EE" sz="1600" b="1" dirty="0">
                          <a:latin typeface="+mn-lt"/>
                        </a:rPr>
                        <a:t>Strateegiline juhtimine</a:t>
                      </a:r>
                    </a:p>
                    <a:p>
                      <a:pPr algn="ctr"/>
                      <a:endParaRPr lang="et-EE" sz="1600" b="1" dirty="0">
                        <a:latin typeface="+mn-lt"/>
                      </a:endParaRPr>
                    </a:p>
                  </a:txBody>
                  <a:tcPr>
                    <a:solidFill>
                      <a:schemeClr val="bg1">
                        <a:lumMod val="95000"/>
                      </a:schemeClr>
                    </a:solidFill>
                  </a:tcPr>
                </a:tc>
                <a:tc>
                  <a:txBody>
                    <a:bodyPr/>
                    <a:lstStyle/>
                    <a:p>
                      <a:pPr algn="ctr"/>
                      <a:r>
                        <a:rPr lang="et-EE" sz="1600" b="1" dirty="0">
                          <a:latin typeface="+mn-lt"/>
                        </a:rPr>
                        <a:t>Taktikaline juhtimine</a:t>
                      </a:r>
                    </a:p>
                  </a:txBody>
                  <a:tcPr>
                    <a:solidFill>
                      <a:schemeClr val="bg1">
                        <a:lumMod val="95000"/>
                      </a:schemeClr>
                    </a:solidFill>
                  </a:tcPr>
                </a:tc>
                <a:tc>
                  <a:txBody>
                    <a:bodyPr/>
                    <a:lstStyle/>
                    <a:p>
                      <a:pPr algn="ctr"/>
                      <a:r>
                        <a:rPr lang="et-EE" sz="1600" b="1" dirty="0">
                          <a:latin typeface="+mn-lt"/>
                        </a:rPr>
                        <a:t>Operatiivne juhtimine</a:t>
                      </a:r>
                    </a:p>
                  </a:txBody>
                  <a:tcPr>
                    <a:solidFill>
                      <a:schemeClr val="bg1">
                        <a:lumMod val="95000"/>
                      </a:schemeClr>
                    </a:solidFill>
                  </a:tcPr>
                </a:tc>
                <a:extLst>
                  <a:ext uri="{0D108BD9-81ED-4DB2-BD59-A6C34878D82A}">
                    <a16:rowId xmlns:a16="http://schemas.microsoft.com/office/drawing/2014/main" val="1768792632"/>
                  </a:ext>
                </a:extLst>
              </a:tr>
              <a:tr h="455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Tegevused/</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prioriteedid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Organisatsiooni/üksuse suuna määratlemine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600" b="0" u="none" strike="noStrike" kern="1200" baseline="0" dirty="0">
                        <a:ln>
                          <a:noFill/>
                        </a:ln>
                        <a:solidFill>
                          <a:srgbClr val="00000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Osakondlikud/meeskondlikud plaanid</a:t>
                      </a:r>
                      <a:endParaRPr lang="et-EE" sz="1600" b="0" u="none" strike="noStrike" dirty="0">
                        <a:effectLst/>
                        <a:latin typeface="+mn-lt"/>
                      </a:endParaRPr>
                    </a:p>
                    <a:p>
                      <a:endParaRPr lang="et-EE" sz="16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Igapäevane töökorraldus, eelarved, ajagraafikud jne</a:t>
                      </a:r>
                      <a:endParaRPr lang="et-EE" sz="1600" b="0" i="0" u="none" strike="noStrike" dirty="0">
                        <a:effectLst/>
                        <a:latin typeface="+mn-lt"/>
                      </a:endParaRPr>
                    </a:p>
                  </a:txBody>
                  <a:tcPr/>
                </a:tc>
                <a:extLst>
                  <a:ext uri="{0D108BD9-81ED-4DB2-BD59-A6C34878D82A}">
                    <a16:rowId xmlns:a16="http://schemas.microsoft.com/office/drawing/2014/main" val="1195244805"/>
                  </a:ext>
                </a:extLst>
              </a:tr>
              <a:tr h="327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Ajahorisont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3-10+ aastat</a:t>
                      </a:r>
                    </a:p>
                  </a:txBody>
                  <a:tcPr/>
                </a:tc>
                <a:tc>
                  <a:txBody>
                    <a:bodyPr/>
                    <a:lstStyle/>
                    <a:p>
                      <a:r>
                        <a:rPr lang="et-EE" sz="1600" dirty="0">
                          <a:latin typeface="+mn-lt"/>
                        </a:rPr>
                        <a:t>1-3 aastat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i="0" u="none" strike="noStrike" dirty="0">
                          <a:effectLst/>
                          <a:latin typeface="+mn-lt"/>
                        </a:rPr>
                        <a:t>Kuni aasta</a:t>
                      </a:r>
                    </a:p>
                  </a:txBody>
                  <a:tcPr/>
                </a:tc>
                <a:extLst>
                  <a:ext uri="{0D108BD9-81ED-4DB2-BD59-A6C34878D82A}">
                    <a16:rowId xmlns:a16="http://schemas.microsoft.com/office/drawing/2014/main" val="2505470982"/>
                  </a:ext>
                </a:extLst>
              </a:tr>
              <a:tr h="3072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Juhtimistasand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Tippjuhtkond</a:t>
                      </a:r>
                    </a:p>
                  </a:txBody>
                  <a:tcPr/>
                </a:tc>
                <a:tc>
                  <a:txBody>
                    <a:bodyPr/>
                    <a:lstStyle/>
                    <a:p>
                      <a:r>
                        <a:rPr lang="et-EE" sz="1600" dirty="0">
                          <a:latin typeface="+mn-lt"/>
                        </a:rPr>
                        <a:t>Keskastme juhid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i="0" u="none" strike="noStrike" dirty="0">
                          <a:effectLst/>
                          <a:latin typeface="+mn-lt"/>
                        </a:rPr>
                        <a:t>Esmatasandi juhid</a:t>
                      </a:r>
                    </a:p>
                  </a:txBody>
                  <a:tcPr/>
                </a:tc>
                <a:extLst>
                  <a:ext uri="{0D108BD9-81ED-4DB2-BD59-A6C34878D82A}">
                    <a16:rowId xmlns:a16="http://schemas.microsoft.com/office/drawing/2014/main" val="3405682070"/>
                  </a:ext>
                </a:extLst>
              </a:tr>
              <a:tr h="172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Fookus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Siht, suund, konkurentsieelis</a:t>
                      </a:r>
                    </a:p>
                  </a:txBody>
                  <a:tcPr/>
                </a:tc>
                <a:tc>
                  <a:txBody>
                    <a:bodyPr/>
                    <a:lstStyle/>
                    <a:p>
                      <a:r>
                        <a:rPr lang="et-EE" sz="1600" dirty="0">
                          <a:latin typeface="+mn-lt"/>
                        </a:rPr>
                        <a:t>Strateegia tõlkimine konkreetseteks plaanideks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i="0" u="none" strike="noStrike" dirty="0">
                          <a:effectLst/>
                          <a:latin typeface="+mn-lt"/>
                        </a:rPr>
                        <a:t>Igapäevane toimimine, efektiivsus</a:t>
                      </a:r>
                    </a:p>
                  </a:txBody>
                  <a:tcPr/>
                </a:tc>
                <a:extLst>
                  <a:ext uri="{0D108BD9-81ED-4DB2-BD59-A6C34878D82A}">
                    <a16:rowId xmlns:a16="http://schemas.microsoft.com/office/drawing/2014/main" val="1618342762"/>
                  </a:ext>
                </a:extLst>
              </a:tr>
              <a:tr h="3454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Riskitase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kõrge</a:t>
                      </a:r>
                    </a:p>
                  </a:txBody>
                  <a:tcPr/>
                </a:tc>
                <a:tc>
                  <a:txBody>
                    <a:bodyPr/>
                    <a:lstStyle/>
                    <a:p>
                      <a:r>
                        <a:rPr lang="et-EE" sz="1600" dirty="0">
                          <a:latin typeface="+mn-lt"/>
                        </a:rPr>
                        <a:t>keskmine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i="0" u="none" strike="noStrike" dirty="0">
                          <a:effectLst/>
                          <a:latin typeface="+mn-lt"/>
                        </a:rPr>
                        <a:t>madal</a:t>
                      </a:r>
                    </a:p>
                  </a:txBody>
                  <a:tcPr/>
                </a:tc>
                <a:extLst>
                  <a:ext uri="{0D108BD9-81ED-4DB2-BD59-A6C34878D82A}">
                    <a16:rowId xmlns:a16="http://schemas.microsoft.com/office/drawing/2014/main" val="691542854"/>
                  </a:ext>
                </a:extLst>
              </a:tr>
              <a:tr h="172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Otsuste mõju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Organisatsiooniline</a:t>
                      </a:r>
                    </a:p>
                  </a:txBody>
                  <a:tcPr/>
                </a:tc>
                <a:tc>
                  <a:txBody>
                    <a:bodyPr/>
                    <a:lstStyle/>
                    <a:p>
                      <a:r>
                        <a:rPr lang="et-EE" sz="1600" dirty="0">
                          <a:latin typeface="+mn-lt"/>
                        </a:rPr>
                        <a:t>Osakondlik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i="0" u="none" strike="noStrike" dirty="0">
                          <a:effectLst/>
                          <a:latin typeface="+mn-lt"/>
                        </a:rPr>
                        <a:t>Tööprotsess</a:t>
                      </a:r>
                    </a:p>
                  </a:txBody>
                  <a:tcPr/>
                </a:tc>
                <a:extLst>
                  <a:ext uri="{0D108BD9-81ED-4DB2-BD59-A6C34878D82A}">
                    <a16:rowId xmlns:a16="http://schemas.microsoft.com/office/drawing/2014/main" val="1045165026"/>
                  </a:ext>
                </a:extLst>
              </a:tr>
              <a:tr h="341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Põhiküsimused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Millises valdkonnas me tegutseme?</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Kuidas saavutame eelise?</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Millised ressursid on vajalikud?</a:t>
                      </a:r>
                    </a:p>
                    <a:p>
                      <a:pPr marL="0" marR="0" lvl="0" indent="0" algn="l" defTabSz="914400" rtl="0" eaLnBrk="1" fontAlgn="auto" latinLnBrk="0" hangingPunct="1">
                        <a:lnSpc>
                          <a:spcPct val="100000"/>
                        </a:lnSpc>
                        <a:spcBef>
                          <a:spcPts val="0"/>
                        </a:spcBef>
                        <a:spcAft>
                          <a:spcPts val="0"/>
                        </a:spcAft>
                        <a:buClrTx/>
                        <a:buSzTx/>
                        <a:buFontTx/>
                        <a:buNone/>
                        <a:tabLst/>
                        <a:defRPr/>
                      </a:pPr>
                      <a:r>
                        <a:rPr lang="et-EE" sz="1600" b="0" u="none" strike="noStrike" kern="1200" baseline="0" dirty="0">
                          <a:ln>
                            <a:noFill/>
                          </a:ln>
                          <a:solidFill>
                            <a:srgbClr val="000000"/>
                          </a:solidFill>
                          <a:effectLst/>
                          <a:latin typeface="+mn-lt"/>
                        </a:rPr>
                        <a:t>Millised turud ja segmendid valime?</a:t>
                      </a:r>
                    </a:p>
                  </a:txBody>
                  <a:tcPr/>
                </a:tc>
                <a:tc>
                  <a:txBody>
                    <a:bodyPr/>
                    <a:lstStyle/>
                    <a:p>
                      <a:r>
                        <a:rPr lang="et-EE" sz="1600" dirty="0">
                          <a:latin typeface="+mn-lt"/>
                        </a:rPr>
                        <a:t>Kuidas osakond toetab strateegiat?</a:t>
                      </a:r>
                    </a:p>
                    <a:p>
                      <a:r>
                        <a:rPr lang="et-EE" sz="1600" dirty="0">
                          <a:latin typeface="+mn-lt"/>
                        </a:rPr>
                        <a:t>Millised projektid käivitada?</a:t>
                      </a:r>
                    </a:p>
                    <a:p>
                      <a:r>
                        <a:rPr lang="et-EE" sz="1600" dirty="0">
                          <a:latin typeface="+mn-lt"/>
                        </a:rPr>
                        <a:t>Milline eelarve?</a:t>
                      </a:r>
                    </a:p>
                    <a:p>
                      <a:endParaRPr lang="et-EE" sz="1600" dirty="0">
                        <a:latin typeface="+mn-lt"/>
                      </a:endParaRPr>
                    </a:p>
                  </a:txBody>
                  <a:tcPr/>
                </a:tc>
                <a:tc>
                  <a:txBody>
                    <a:bodyPr/>
                    <a:lstStyle/>
                    <a:p>
                      <a:r>
                        <a:rPr lang="et-EE" sz="1600" dirty="0">
                          <a:latin typeface="+mn-lt"/>
                        </a:rPr>
                        <a:t>Kuidas töö korraldada?</a:t>
                      </a:r>
                    </a:p>
                    <a:p>
                      <a:r>
                        <a:rPr lang="et-EE" sz="1600" dirty="0">
                          <a:latin typeface="+mn-lt"/>
                        </a:rPr>
                        <a:t>Kuidas tagada kvaliteet?</a:t>
                      </a:r>
                    </a:p>
                    <a:p>
                      <a:r>
                        <a:rPr lang="et-EE" sz="1600" dirty="0">
                          <a:latin typeface="+mn-lt"/>
                        </a:rPr>
                        <a:t>Kuidas täita eesmärgid tähtaegselt?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sz="1600" b="0" i="0" u="none" strike="noStrike" dirty="0">
                        <a:effectLst/>
                        <a:latin typeface="+mn-lt"/>
                      </a:endParaRPr>
                    </a:p>
                  </a:txBody>
                  <a:tcPr/>
                </a:tc>
                <a:extLst>
                  <a:ext uri="{0D108BD9-81ED-4DB2-BD59-A6C34878D82A}">
                    <a16:rowId xmlns:a16="http://schemas.microsoft.com/office/drawing/2014/main" val="2838324204"/>
                  </a:ext>
                </a:extLst>
              </a:tr>
            </a:tbl>
          </a:graphicData>
        </a:graphic>
      </p:graphicFrame>
    </p:spTree>
    <p:extLst>
      <p:ext uri="{BB962C8B-B14F-4D97-AF65-F5344CB8AC3E}">
        <p14:creationId xmlns:p14="http://schemas.microsoft.com/office/powerpoint/2010/main" val="3198923767"/>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3428</TotalTime>
  <Words>2154</Words>
  <Application>Microsoft Office PowerPoint</Application>
  <PresentationFormat>Laiekraan</PresentationFormat>
  <Paragraphs>392</Paragraphs>
  <Slides>24</Slides>
  <Notes>0</Notes>
  <HiddenSlides>0</HiddenSlides>
  <MMClips>0</MMClips>
  <ScaleCrop>false</ScaleCrop>
  <HeadingPairs>
    <vt:vector size="6" baseType="variant">
      <vt:variant>
        <vt:lpstr>Kasutatud fondid</vt:lpstr>
      </vt:variant>
      <vt:variant>
        <vt:i4>7</vt:i4>
      </vt:variant>
      <vt:variant>
        <vt:lpstr>Kujundus</vt:lpstr>
      </vt:variant>
      <vt:variant>
        <vt:i4>1</vt:i4>
      </vt:variant>
      <vt:variant>
        <vt:lpstr>Slaidipealkirjad</vt:lpstr>
      </vt:variant>
      <vt:variant>
        <vt:i4>24</vt:i4>
      </vt:variant>
    </vt:vector>
  </HeadingPairs>
  <TitlesOfParts>
    <vt:vector size="32" baseType="lpstr">
      <vt:lpstr>MS Mincho</vt:lpstr>
      <vt:lpstr>Aptos</vt:lpstr>
      <vt:lpstr>Arial</vt:lpstr>
      <vt:lpstr>Calibri</vt:lpstr>
      <vt:lpstr>Calibri Light</vt:lpstr>
      <vt:lpstr>Symbol</vt:lpstr>
      <vt:lpstr>Wingdings</vt:lpstr>
      <vt:lpstr>Office'i kujundus</vt:lpstr>
      <vt:lpstr>STRATEEGILINE JUHTIMINE</vt:lpstr>
      <vt:lpstr>Kursuse eesmärk, õpiväljundid ja hindamine</vt:lpstr>
      <vt:lpstr>Kursuse ülesehitus</vt:lpstr>
      <vt:lpstr>STRATEEGIA – mis see on?</vt:lpstr>
      <vt:lpstr>Meenutame, mis on juhtimine (´Juhtimise alused´ kursus 2025S)</vt:lpstr>
      <vt:lpstr>STRATEEGILINE JUHTIMINE – mis see on?</vt:lpstr>
      <vt:lpstr>Strateegilise mõtlemise ja juhtimise ajatelg</vt:lpstr>
      <vt:lpstr>Juhtimine versus strateegiline juhtimine</vt:lpstr>
      <vt:lpstr>Strateegiline, taktikaline ja operatiivne juhtimine</vt:lpstr>
      <vt:lpstr>Strateegilise juhtimise protsess</vt:lpstr>
      <vt:lpstr>Missiooni ja visiooni sõnastamine</vt:lpstr>
      <vt:lpstr>Organisatsioon ja keskkond</vt:lpstr>
      <vt:lpstr>Väliskeskkonna analüüs</vt:lpstr>
      <vt:lpstr>Väliskeskkonna analüüs - PESTEL analüüs</vt:lpstr>
      <vt:lpstr>PESTEL analüüs</vt:lpstr>
      <vt:lpstr>Väliskeskkonna analüüs - Porteri 5 konkurentsijõudu</vt:lpstr>
      <vt:lpstr>Porteri 5. konkurentsijõu analüüs</vt:lpstr>
      <vt:lpstr>Sisekeskkonna analüüs</vt:lpstr>
      <vt:lpstr>Strateegiliste valikute tegemine</vt:lpstr>
      <vt:lpstr>Riskianalüüs</vt:lpstr>
      <vt:lpstr>Strateegia elluviimine</vt:lpstr>
      <vt:lpstr>Kontroll, hindamine, õppimine</vt:lpstr>
      <vt:lpstr>Inimressursside juhtimine strateegilises vaates                               1</vt:lpstr>
      <vt:lpstr>Inimressursside juhtimine strateegilises vaates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STRATEEGILINE JUHTIMINE</dc:title>
  <dc:creator>Katriin Visnapuu</dc:creator>
  <cp:lastModifiedBy>Katriin Visnapuu</cp:lastModifiedBy>
  <cp:revision>60</cp:revision>
  <dcterms:created xsi:type="dcterms:W3CDTF">2026-01-22T06:22:31Z</dcterms:created>
  <dcterms:modified xsi:type="dcterms:W3CDTF">2026-02-26T07:48:55Z</dcterms:modified>
</cp:coreProperties>
</file>